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46"/>
  </p:notesMasterIdLst>
  <p:handoutMasterIdLst>
    <p:handoutMasterId r:id="rId47"/>
  </p:handoutMasterIdLst>
  <p:sldIdLst>
    <p:sldId id="257" r:id="rId2"/>
    <p:sldId id="319" r:id="rId3"/>
    <p:sldId id="320" r:id="rId4"/>
    <p:sldId id="321" r:id="rId5"/>
    <p:sldId id="759" r:id="rId6"/>
    <p:sldId id="760" r:id="rId7"/>
    <p:sldId id="754" r:id="rId8"/>
    <p:sldId id="755" r:id="rId9"/>
    <p:sldId id="757" r:id="rId10"/>
    <p:sldId id="289" r:id="rId11"/>
    <p:sldId id="758" r:id="rId12"/>
    <p:sldId id="761" r:id="rId13"/>
    <p:sldId id="766" r:id="rId14"/>
    <p:sldId id="768" r:id="rId15"/>
    <p:sldId id="767" r:id="rId16"/>
    <p:sldId id="762" r:id="rId17"/>
    <p:sldId id="764" r:id="rId18"/>
    <p:sldId id="763" r:id="rId19"/>
    <p:sldId id="769" r:id="rId20"/>
    <p:sldId id="771" r:id="rId21"/>
    <p:sldId id="770" r:id="rId22"/>
    <p:sldId id="330" r:id="rId23"/>
    <p:sldId id="772" r:id="rId24"/>
    <p:sldId id="773" r:id="rId25"/>
    <p:sldId id="774" r:id="rId26"/>
    <p:sldId id="775" r:id="rId27"/>
    <p:sldId id="776" r:id="rId28"/>
    <p:sldId id="777" r:id="rId29"/>
    <p:sldId id="778" r:id="rId30"/>
    <p:sldId id="788" r:id="rId31"/>
    <p:sldId id="779" r:id="rId32"/>
    <p:sldId id="789" r:id="rId33"/>
    <p:sldId id="790" r:id="rId34"/>
    <p:sldId id="331" r:id="rId35"/>
    <p:sldId id="780" r:id="rId36"/>
    <p:sldId id="781" r:id="rId37"/>
    <p:sldId id="782" r:id="rId38"/>
    <p:sldId id="787" r:id="rId39"/>
    <p:sldId id="783" r:id="rId40"/>
    <p:sldId id="402" r:id="rId41"/>
    <p:sldId id="784" r:id="rId42"/>
    <p:sldId id="785" r:id="rId43"/>
    <p:sldId id="786" r:id="rId44"/>
    <p:sldId id="342"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entury Gothic" panose="020B0502020202020204" pitchFamily="34" charset="0"/>
      <p:regular r:id="rId52"/>
      <p:bold r:id="rId53"/>
      <p:italic r:id="rId54"/>
      <p:boldItalic r:id="rId55"/>
    </p:embeddedFont>
    <p:embeddedFont>
      <p:font typeface="Fira Sans Condensed" panose="020B0503050000020004" pitchFamily="34" charset="0"/>
      <p:regular r:id="rId56"/>
      <p:bold r:id="rId57"/>
      <p:italic r:id="rId58"/>
      <p:boldItalic r:id="rId59"/>
    </p:embeddedFont>
    <p:embeddedFont>
      <p:font typeface="Fira Sans Condensed Black" panose="020B0A03050000020004" pitchFamily="34" charset="0"/>
      <p:bold r:id="rId60"/>
      <p:boldItalic r:id="rId61"/>
    </p:embeddedFont>
    <p:embeddedFont>
      <p:font typeface="Fira Sans Condensed Light" panose="020B0403050000020004" pitchFamily="34" charset="0"/>
      <p:regular r:id="rId62"/>
      <p:italic r:id="rId63"/>
    </p:embeddedFont>
    <p:embeddedFont>
      <p:font typeface="Franklin Gothic Book" panose="020B0503020102020204" pitchFamily="34" charset="0"/>
      <p:regular r:id="rId64"/>
      <p:italic r:id="rId65"/>
    </p:embeddedFont>
    <p:embeddedFont>
      <p:font typeface="Montserrat" panose="00000500000000000000" pitchFamily="2" charset="0"/>
      <p:regular r:id="rId66"/>
      <p:bold r:id="rId67"/>
      <p:italic r:id="rId68"/>
      <p:boldItalic r:id="rId69"/>
    </p:embeddedFont>
    <p:embeddedFont>
      <p:font typeface="Source Sans Pro" panose="020B0503030403020204" pitchFamily="34" charset="0"/>
      <p:regular r:id="rId70"/>
      <p:bold r:id="rId71"/>
      <p:italic r:id="rId72"/>
      <p:boldItalic r:id="rId73"/>
    </p:embeddedFont>
    <p:embeddedFont>
      <p:font typeface="Times" panose="02020603050405020304" pitchFamily="18" charset="0"/>
      <p:regular r:id="rId74"/>
      <p:bold r:id="rId75"/>
      <p:italic r:id="rId76"/>
      <p:boldItalic r:id="rId77"/>
    </p:embeddedFont>
    <p:embeddedFont>
      <p:font typeface="Verdana" panose="020B060403050404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gIMfk1ctLlAnUI64G7g+l5YngWE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3E31"/>
    <a:srgbClr val="F7C6C4"/>
    <a:srgbClr val="6C9FB4"/>
    <a:srgbClr val="D9EDF3"/>
    <a:srgbClr val="F3D8C2"/>
    <a:srgbClr val="DBAC49"/>
    <a:srgbClr val="FFF3D6"/>
    <a:srgbClr val="244A70"/>
    <a:srgbClr val="8BACCC"/>
    <a:srgbClr val="E44C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1E75FE-FB52-4837-81D2-9B6E1FB0801F}">
  <a:tblStyle styleId="{661E75FE-FB52-4837-81D2-9B6E1FB0801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57" autoAdjust="0"/>
    <p:restoredTop sz="87458" autoAdjust="0"/>
  </p:normalViewPr>
  <p:slideViewPr>
    <p:cSldViewPr snapToGrid="0">
      <p:cViewPr varScale="1">
        <p:scale>
          <a:sx n="69" d="100"/>
          <a:sy n="69" d="100"/>
        </p:scale>
        <p:origin x="82" y="384"/>
      </p:cViewPr>
      <p:guideLst/>
    </p:cSldViewPr>
  </p:slideViewPr>
  <p:notesTextViewPr>
    <p:cViewPr>
      <p:scale>
        <a:sx n="98" d="100"/>
        <a:sy n="98" d="100"/>
      </p:scale>
      <p:origin x="0" y="0"/>
    </p:cViewPr>
  </p:notesTextViewPr>
  <p:notesViewPr>
    <p:cSldViewPr snapToGrid="0">
      <p:cViewPr varScale="1">
        <p:scale>
          <a:sx n="122" d="100"/>
          <a:sy n="122" d="100"/>
        </p:scale>
        <p:origin x="4148"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font" Target="fonts/font21.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font" Target="fonts/font3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font" Target="fonts/font3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9.fntdata"/><Relationship Id="rId61" Type="http://schemas.openxmlformats.org/officeDocument/2006/relationships/font" Target="fonts/font14.fntdata"/><Relationship Id="rId82" Type="http://customschemas.google.com/relationships/presentationmetadata" Target="meta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DD4795-FD3B-7B78-C0BF-BECFB27CDD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236E57-96A9-9864-8E03-A8D002971A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036CA7-9822-4A09-8911-ACF4E6169C2D}" type="datetimeFigureOut">
              <a:rPr lang="en-US" smtClean="0"/>
              <a:t>11/28/2023</a:t>
            </a:fld>
            <a:endParaRPr lang="en-US"/>
          </a:p>
        </p:txBody>
      </p:sp>
      <p:sp>
        <p:nvSpPr>
          <p:cNvPr id="4" name="Footer Placeholder 3">
            <a:extLst>
              <a:ext uri="{FF2B5EF4-FFF2-40B4-BE49-F238E27FC236}">
                <a16:creationId xmlns:a16="http://schemas.microsoft.com/office/drawing/2014/main" id="{5E8B7F2F-AEC6-32B5-3D4A-C2857E78AB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40259F-2415-0F98-0EEF-C91C15E982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D44C90-012C-4DD3-90A4-B7A999813099}" type="slidenum">
              <a:rPr lang="en-US" smtClean="0"/>
              <a:t>‹#›</a:t>
            </a:fld>
            <a:endParaRPr lang="en-US"/>
          </a:p>
        </p:txBody>
      </p:sp>
    </p:spTree>
    <p:extLst>
      <p:ext uri="{BB962C8B-B14F-4D97-AF65-F5344CB8AC3E}">
        <p14:creationId xmlns:p14="http://schemas.microsoft.com/office/powerpoint/2010/main" val="2414704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1093/ej/uead099"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9b92c54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29b92c54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77" name="Google Shape;177;g129b92c54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0</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b="0" i="0" dirty="0">
                <a:solidFill>
                  <a:srgbClr val="2A2A2A"/>
                </a:solidFill>
                <a:effectLst/>
                <a:latin typeface="Source Sans Pro" panose="020B0503030403020204" pitchFamily="34" charset="0"/>
              </a:rPr>
              <a:t>Andreas de Barros, Johanna Fajardo-Gonzalez, Paul </a:t>
            </a:r>
            <a:r>
              <a:rPr lang="en-US" b="0" i="0" dirty="0" err="1">
                <a:solidFill>
                  <a:srgbClr val="2A2A2A"/>
                </a:solidFill>
                <a:effectLst/>
                <a:latin typeface="Source Sans Pro" panose="020B0503030403020204" pitchFamily="34" charset="0"/>
              </a:rPr>
              <a:t>Glewwe</a:t>
            </a:r>
            <a:r>
              <a:rPr lang="en-US" b="0" i="0" dirty="0">
                <a:solidFill>
                  <a:srgbClr val="2A2A2A"/>
                </a:solidFill>
                <a:effectLst/>
                <a:latin typeface="Source Sans Pro" panose="020B0503030403020204" pitchFamily="34" charset="0"/>
              </a:rPr>
              <a:t>, Ashwini Sankar, The Limitations of Activity-Based Instruction to Improve the Productivity of Schooling, </a:t>
            </a:r>
            <a:r>
              <a:rPr lang="en-US" b="0" i="1" dirty="0">
                <a:solidFill>
                  <a:srgbClr val="2A2A2A"/>
                </a:solidFill>
                <a:effectLst/>
                <a:latin typeface="Source Sans Pro" panose="020B0503030403020204" pitchFamily="34" charset="0"/>
              </a:rPr>
              <a:t>The Economic Journal</a:t>
            </a:r>
            <a:r>
              <a:rPr lang="en-US" b="0" i="0" dirty="0">
                <a:solidFill>
                  <a:srgbClr val="2A2A2A"/>
                </a:solidFill>
                <a:effectLst/>
                <a:latin typeface="Source Sans Pro" panose="020B0503030403020204" pitchFamily="34" charset="0"/>
              </a:rPr>
              <a:t>, 2023;, uead099, </a:t>
            </a:r>
            <a:r>
              <a:rPr lang="en-US" b="0" i="0" u="none" strike="noStrike" dirty="0">
                <a:solidFill>
                  <a:srgbClr val="006FB7"/>
                </a:solidFill>
                <a:effectLst/>
                <a:latin typeface="Source Sans Pro" panose="020B0503030403020204" pitchFamily="34" charset="0"/>
                <a:hlinkClick r:id="rId3"/>
              </a:rPr>
              <a:t>https://doi.org/10.1093/ej/uead099</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3497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dirty="0"/>
              <a:t>Source: https://www.edworkingpapers.com/sites/default/files/ai23-802.pdf</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805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dirty="0"/>
              <a:t>Source: https://www.edworkingpapers.com/sites/default/files/ai23-802.pdf</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33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354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https://egap.org/resource/10-things-to-know-about-conducting-a-meta-analysis/</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1077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9037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2921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https://www.tandfonline.com/doi/full/10.1080/19439342.2022.2034916</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2091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https://dmeo.gov.in/sites/default/files/2021-09/Introduction_to_Cost_Effectiveness_Analysis.pdf</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6531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https://economics.mit.edu/sites/default/files/2022-08/cost-effectiveness-1.pdf</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385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6328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https://www.science.org/doi/pdf/10.1126/science.1235350</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8031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https://www.tandfonline.com/doi/full/10.1080/19439342.2022.2034916</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4355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https://www.tandfonline.com/doi/full/10.1080/19439342.2022.2034916</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9688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https://jenni.uchicago.edu/papers/Heckman_Moon_etal_2010_NBER_wp16180.pdf</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9762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5209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878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2194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https://www.povertyactionlab.org/evaluation/boosting-academic-performance-through-individualized-tutoring-chicago-public-high</a:t>
            </a:r>
            <a:br>
              <a:rPr lang="en-US" dirty="0"/>
            </a:br>
            <a:br>
              <a:rPr lang="en-US" dirty="0"/>
            </a:br>
            <a:r>
              <a:rPr lang="en-US" dirty="0"/>
              <a:t>https://www.povertyactionlab.org/sites/default/files/publication/Evidence-Review_The-Transformative-Potential-of-Tutoring.pdf</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7206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1431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0657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8007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638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464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9432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https://bookdown.org/MathiasHarrer/Doing_Meta_Analysis_in_R/</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1754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J-PAL Content Slide">
  <p:cSld name="J-PAL Content Slide">
    <p:spTree>
      <p:nvGrpSpPr>
        <p:cNvPr id="1" name="Shape 14"/>
        <p:cNvGrpSpPr/>
        <p:nvPr/>
      </p:nvGrpSpPr>
      <p:grpSpPr>
        <a:xfrm>
          <a:off x="0" y="0"/>
          <a:ext cx="0" cy="0"/>
          <a:chOff x="0" y="0"/>
          <a:chExt cx="0" cy="0"/>
        </a:xfrm>
      </p:grpSpPr>
      <p:sp>
        <p:nvSpPr>
          <p:cNvPr id="15" name="Google Shape;15;p63"/>
          <p:cNvSpPr txBox="1">
            <a:spLocks noGrp="1"/>
          </p:cNvSpPr>
          <p:nvPr>
            <p:ph type="body" idx="1"/>
          </p:nvPr>
        </p:nvSpPr>
        <p:spPr>
          <a:xfrm>
            <a:off x="609600" y="1472183"/>
            <a:ext cx="10972800" cy="470954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63"/>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SzPts val="3200"/>
              <a:buNone/>
              <a:defRPr sz="60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40"/>
              </a:spcBef>
              <a:spcAft>
                <a:spcPts val="0"/>
              </a:spcAft>
              <a:buSzPts val="2200"/>
              <a:buNone/>
              <a:defRPr sz="2400">
                <a:latin typeface="Times New Roman"/>
                <a:ea typeface="Times New Roman"/>
                <a:cs typeface="Times New Roman"/>
                <a:sym typeface="Times New Roman"/>
              </a:defRPr>
            </a:lvl1pPr>
            <a:lvl2pPr lvl="1" algn="ctr">
              <a:lnSpc>
                <a:spcPct val="100000"/>
              </a:lnSpc>
              <a:spcBef>
                <a:spcPts val="800"/>
              </a:spcBef>
              <a:spcAft>
                <a:spcPts val="0"/>
              </a:spcAft>
              <a:buSzPts val="1800"/>
              <a:buNone/>
              <a:defRPr sz="2000"/>
            </a:lvl2pPr>
            <a:lvl3pPr lvl="2" algn="ctr">
              <a:lnSpc>
                <a:spcPct val="100000"/>
              </a:lnSpc>
              <a:spcBef>
                <a:spcPts val="800"/>
              </a:spcBef>
              <a:spcAft>
                <a:spcPts val="0"/>
              </a:spcAft>
              <a:buSzPts val="1800"/>
              <a:buNone/>
              <a:defRPr sz="1800"/>
            </a:lvl3pPr>
            <a:lvl4pPr lvl="3" algn="ctr">
              <a:lnSpc>
                <a:spcPct val="100000"/>
              </a:lnSpc>
              <a:spcBef>
                <a:spcPts val="800"/>
              </a:spcBef>
              <a:spcAft>
                <a:spcPts val="0"/>
              </a:spcAft>
              <a:buSzPts val="1600"/>
              <a:buNone/>
              <a:defRPr sz="1600"/>
            </a:lvl4pPr>
            <a:lvl5pPr lvl="4" algn="ctr">
              <a:lnSpc>
                <a:spcPct val="100000"/>
              </a:lnSpc>
              <a:spcBef>
                <a:spcPts val="800"/>
              </a:spcBef>
              <a:spcAft>
                <a:spcPts val="0"/>
              </a:spcAft>
              <a:buSzPts val="1400"/>
              <a:buNone/>
              <a:defRPr sz="1600"/>
            </a:lvl5pPr>
            <a:lvl6pPr lvl="5" algn="ctr">
              <a:lnSpc>
                <a:spcPct val="100000"/>
              </a:lnSpc>
              <a:spcBef>
                <a:spcPts val="800"/>
              </a:spcBef>
              <a:spcAft>
                <a:spcPts val="0"/>
              </a:spcAft>
              <a:buSzPts val="2667"/>
              <a:buNone/>
              <a:defRPr sz="1600"/>
            </a:lvl6pPr>
            <a:lvl7pPr lvl="6" algn="ctr">
              <a:lnSpc>
                <a:spcPct val="100000"/>
              </a:lnSpc>
              <a:spcBef>
                <a:spcPts val="533"/>
              </a:spcBef>
              <a:spcAft>
                <a:spcPts val="0"/>
              </a:spcAft>
              <a:buSzPts val="2667"/>
              <a:buNone/>
              <a:defRPr sz="1600"/>
            </a:lvl7pPr>
            <a:lvl8pPr lvl="7" algn="ctr">
              <a:lnSpc>
                <a:spcPct val="100000"/>
              </a:lnSpc>
              <a:spcBef>
                <a:spcPts val="533"/>
              </a:spcBef>
              <a:spcAft>
                <a:spcPts val="0"/>
              </a:spcAft>
              <a:buSzPts val="2667"/>
              <a:buNone/>
              <a:defRPr sz="1600"/>
            </a:lvl8pPr>
            <a:lvl9pPr lvl="8" algn="ctr">
              <a:lnSpc>
                <a:spcPct val="100000"/>
              </a:lnSpc>
              <a:spcBef>
                <a:spcPts val="533"/>
              </a:spcBef>
              <a:spcAft>
                <a:spcPts val="0"/>
              </a:spcAft>
              <a:buSzPts val="2667"/>
              <a:buNone/>
              <a:defRPr sz="1600"/>
            </a:lvl9pPr>
          </a:lstStyle>
          <a:p>
            <a:endParaRPr/>
          </a:p>
        </p:txBody>
      </p:sp>
      <p:sp>
        <p:nvSpPr>
          <p:cNvPr id="44" name="Google Shape;44;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32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SzPts val="2200"/>
              <a:buChar char="•"/>
              <a:defRPr sz="2800">
                <a:latin typeface="Times"/>
                <a:ea typeface="Times"/>
                <a:cs typeface="Times"/>
                <a:sym typeface="Times"/>
              </a:defRPr>
            </a:lvl1pPr>
            <a:lvl2pPr marL="914400" lvl="1" indent="-342900" algn="l">
              <a:lnSpc>
                <a:spcPct val="100000"/>
              </a:lnSpc>
              <a:spcBef>
                <a:spcPts val="800"/>
              </a:spcBef>
              <a:spcAft>
                <a:spcPts val="0"/>
              </a:spcAft>
              <a:buSzPts val="1800"/>
              <a:buChar char="–"/>
              <a:defRPr>
                <a:latin typeface="Times"/>
                <a:ea typeface="Times"/>
                <a:cs typeface="Times"/>
                <a:sym typeface="Times"/>
              </a:defRPr>
            </a:lvl2pPr>
            <a:lvl3pPr marL="1371600" lvl="2" indent="-342900" algn="l">
              <a:lnSpc>
                <a:spcPct val="100000"/>
              </a:lnSpc>
              <a:spcBef>
                <a:spcPts val="800"/>
              </a:spcBef>
              <a:spcAft>
                <a:spcPts val="0"/>
              </a:spcAft>
              <a:buSzPts val="1800"/>
              <a:buChar char="•"/>
              <a:defRPr>
                <a:latin typeface="Times"/>
                <a:ea typeface="Times"/>
                <a:cs typeface="Times"/>
                <a:sym typeface="Times"/>
              </a:defRPr>
            </a:lvl3pPr>
            <a:lvl4pPr marL="1828800" lvl="3" indent="-330200" algn="l">
              <a:lnSpc>
                <a:spcPct val="100000"/>
              </a:lnSpc>
              <a:spcBef>
                <a:spcPts val="800"/>
              </a:spcBef>
              <a:spcAft>
                <a:spcPts val="0"/>
              </a:spcAft>
              <a:buSzPts val="1600"/>
              <a:buChar char="–"/>
              <a:defRPr>
                <a:latin typeface="Times"/>
                <a:ea typeface="Times"/>
                <a:cs typeface="Times"/>
                <a:sym typeface="Times"/>
              </a:defRPr>
            </a:lvl4pPr>
            <a:lvl5pPr marL="2286000" lvl="4" indent="-317500" algn="l">
              <a:lnSpc>
                <a:spcPct val="100000"/>
              </a:lnSpc>
              <a:spcBef>
                <a:spcPts val="800"/>
              </a:spcBef>
              <a:spcAft>
                <a:spcPts val="0"/>
              </a:spcAft>
              <a:buSzPts val="1400"/>
              <a:buChar char="»"/>
              <a:defRPr>
                <a:latin typeface="Times"/>
                <a:ea typeface="Times"/>
                <a:cs typeface="Times"/>
                <a:sym typeface="Times"/>
              </a:defRPr>
            </a:lvl5pPr>
            <a:lvl6pPr marL="2743200" lvl="5" indent="-397954" algn="l">
              <a:lnSpc>
                <a:spcPct val="100000"/>
              </a:lnSpc>
              <a:spcBef>
                <a:spcPts val="800"/>
              </a:spcBef>
              <a:spcAft>
                <a:spcPts val="0"/>
              </a:spcAft>
              <a:buSzPts val="2667"/>
              <a:buChar char="•"/>
              <a:defRPr/>
            </a:lvl6pPr>
            <a:lvl7pPr marL="3200400" lvl="6" indent="-397954" algn="l">
              <a:lnSpc>
                <a:spcPct val="100000"/>
              </a:lnSpc>
              <a:spcBef>
                <a:spcPts val="533"/>
              </a:spcBef>
              <a:spcAft>
                <a:spcPts val="0"/>
              </a:spcAft>
              <a:buSzPts val="2667"/>
              <a:buChar char="•"/>
              <a:defRPr/>
            </a:lvl7pPr>
            <a:lvl8pPr marL="3657600" lvl="7" indent="-397954" algn="l">
              <a:lnSpc>
                <a:spcPct val="100000"/>
              </a:lnSpc>
              <a:spcBef>
                <a:spcPts val="533"/>
              </a:spcBef>
              <a:spcAft>
                <a:spcPts val="0"/>
              </a:spcAft>
              <a:buSzPts val="2667"/>
              <a:buChar char="•"/>
              <a:defRPr/>
            </a:lvl8pPr>
            <a:lvl9pPr marL="4114800" lvl="8" indent="-397954" algn="l">
              <a:lnSpc>
                <a:spcPct val="100000"/>
              </a:lnSpc>
              <a:spcBef>
                <a:spcPts val="533"/>
              </a:spcBef>
              <a:spcAft>
                <a:spcPts val="0"/>
              </a:spcAft>
              <a:buSzPts val="2667"/>
              <a:buChar char="•"/>
              <a:defRPr/>
            </a:lvl9pPr>
          </a:lstStyle>
          <a:p>
            <a:endParaRPr/>
          </a:p>
        </p:txBody>
      </p:sp>
      <p:sp>
        <p:nvSpPr>
          <p:cNvPr id="50" name="Google Shape;50;p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J-PAL Intro Co-Branded Slide | Option 2">
  <p:cSld name="J-PAL Intro Co-Branded Slide | Option 2">
    <p:bg>
      <p:bgPr>
        <a:solidFill>
          <a:schemeClr val="lt2"/>
        </a:solidFill>
        <a:effectLst/>
      </p:bgPr>
    </p:bg>
    <p:spTree>
      <p:nvGrpSpPr>
        <p:cNvPr id="1" name="Shape 66"/>
        <p:cNvGrpSpPr/>
        <p:nvPr/>
      </p:nvGrpSpPr>
      <p:grpSpPr>
        <a:xfrm>
          <a:off x="0" y="0"/>
          <a:ext cx="0" cy="0"/>
          <a:chOff x="0" y="0"/>
          <a:chExt cx="0" cy="0"/>
        </a:xfrm>
      </p:grpSpPr>
      <p:sp>
        <p:nvSpPr>
          <p:cNvPr id="67" name="Google Shape;67;p75"/>
          <p:cNvSpPr/>
          <p:nvPr/>
        </p:nvSpPr>
        <p:spPr>
          <a:xfrm>
            <a:off x="0" y="13878"/>
            <a:ext cx="12192000" cy="68510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68" name="Google Shape;68;p75"/>
          <p:cNvSpPr txBox="1">
            <a:spLocks noGrp="1"/>
          </p:cNvSpPr>
          <p:nvPr>
            <p:ph type="ctrTitle"/>
          </p:nvPr>
        </p:nvSpPr>
        <p:spPr>
          <a:xfrm>
            <a:off x="842749" y="2553629"/>
            <a:ext cx="8638217" cy="14700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200"/>
              <a:buFont typeface="Century Gothic"/>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5"/>
          <p:cNvSpPr txBox="1">
            <a:spLocks noGrp="1"/>
          </p:cNvSpPr>
          <p:nvPr>
            <p:ph type="subTitle" idx="1"/>
          </p:nvPr>
        </p:nvSpPr>
        <p:spPr>
          <a:xfrm>
            <a:off x="846025" y="4406548"/>
            <a:ext cx="8638217" cy="15268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282828"/>
              </a:buClr>
              <a:buSzPts val="2200"/>
              <a:buNone/>
              <a:defRPr sz="2200">
                <a:solidFill>
                  <a:srgbClr val="282828"/>
                </a:solidFill>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endParaRPr/>
          </a:p>
        </p:txBody>
      </p:sp>
      <p:sp>
        <p:nvSpPr>
          <p:cNvPr id="70" name="Google Shape;70;p75"/>
          <p:cNvSpPr>
            <a:spLocks noGrp="1"/>
          </p:cNvSpPr>
          <p:nvPr>
            <p:ph type="pic" idx="2"/>
          </p:nvPr>
        </p:nvSpPr>
        <p:spPr>
          <a:xfrm>
            <a:off x="3751272" y="825215"/>
            <a:ext cx="2649531" cy="544513"/>
          </a:xfrm>
          <a:prstGeom prst="rect">
            <a:avLst/>
          </a:prstGeom>
          <a:noFill/>
          <a:ln>
            <a:noFill/>
          </a:ln>
        </p:spPr>
      </p:sp>
      <p:sp>
        <p:nvSpPr>
          <p:cNvPr id="71" name="Google Shape;71;p75"/>
          <p:cNvSpPr>
            <a:spLocks noGrp="1"/>
          </p:cNvSpPr>
          <p:nvPr>
            <p:ph type="pic" idx="3"/>
          </p:nvPr>
        </p:nvSpPr>
        <p:spPr>
          <a:xfrm>
            <a:off x="854940" y="6014764"/>
            <a:ext cx="2649531" cy="548640"/>
          </a:xfrm>
          <a:prstGeom prst="rect">
            <a:avLst/>
          </a:prstGeom>
          <a:noFill/>
          <a:ln>
            <a:noFill/>
          </a:ln>
        </p:spPr>
      </p:sp>
      <p:sp>
        <p:nvSpPr>
          <p:cNvPr id="72" name="Google Shape;72;p75"/>
          <p:cNvSpPr>
            <a:spLocks noGrp="1"/>
          </p:cNvSpPr>
          <p:nvPr>
            <p:ph type="pic" idx="4"/>
          </p:nvPr>
        </p:nvSpPr>
        <p:spPr>
          <a:xfrm>
            <a:off x="3837091" y="6014764"/>
            <a:ext cx="2649531" cy="548640"/>
          </a:xfrm>
          <a:prstGeom prst="rect">
            <a:avLst/>
          </a:prstGeom>
          <a:noFill/>
          <a:ln>
            <a:noFill/>
          </a:ln>
        </p:spPr>
      </p:sp>
      <p:sp>
        <p:nvSpPr>
          <p:cNvPr id="73" name="Google Shape;73;p75"/>
          <p:cNvSpPr>
            <a:spLocks noGrp="1"/>
          </p:cNvSpPr>
          <p:nvPr>
            <p:ph type="pic" idx="5"/>
          </p:nvPr>
        </p:nvSpPr>
        <p:spPr>
          <a:xfrm>
            <a:off x="6831434" y="6014764"/>
            <a:ext cx="2649531" cy="548640"/>
          </a:xfrm>
          <a:prstGeom prst="rect">
            <a:avLst/>
          </a:prstGeom>
          <a:noFill/>
          <a:ln>
            <a:noFill/>
          </a:ln>
        </p:spPr>
      </p:sp>
      <p:pic>
        <p:nvPicPr>
          <p:cNvPr id="74" name="Google Shape;74;p75"/>
          <p:cNvPicPr preferRelativeResize="0"/>
          <p:nvPr/>
        </p:nvPicPr>
        <p:blipFill rotWithShape="1">
          <a:blip r:embed="rId2">
            <a:alphaModFix/>
          </a:blip>
          <a:srcRect l="71549" t="1" r="1063" b="-443"/>
          <a:stretch/>
        </p:blipFill>
        <p:spPr>
          <a:xfrm>
            <a:off x="9758363" y="-14698"/>
            <a:ext cx="2433637" cy="6898640"/>
          </a:xfrm>
          <a:prstGeom prst="rect">
            <a:avLst/>
          </a:prstGeom>
          <a:noFill/>
          <a:ln>
            <a:noFill/>
          </a:ln>
        </p:spPr>
      </p:pic>
      <p:pic>
        <p:nvPicPr>
          <p:cNvPr id="75" name="Google Shape;75;p75"/>
          <p:cNvPicPr preferRelativeResize="0"/>
          <p:nvPr/>
        </p:nvPicPr>
        <p:blipFill rotWithShape="1">
          <a:blip r:embed="rId3">
            <a:alphaModFix/>
          </a:blip>
          <a:srcRect/>
          <a:stretch/>
        </p:blipFill>
        <p:spPr>
          <a:xfrm>
            <a:off x="842749" y="749755"/>
            <a:ext cx="2320127" cy="697379"/>
          </a:xfrm>
          <a:prstGeom prst="rect">
            <a:avLst/>
          </a:prstGeom>
          <a:noFill/>
          <a:ln>
            <a:noFill/>
          </a:ln>
        </p:spPr>
      </p:pic>
      <p:sp>
        <p:nvSpPr>
          <p:cNvPr id="76" name="Google Shape;76;p7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J-PAL Content Slide w/ citation">
  <p:cSld name="J-PAL Content Slide w/ citation">
    <p:spTree>
      <p:nvGrpSpPr>
        <p:cNvPr id="1" name="Shape 77"/>
        <p:cNvGrpSpPr/>
        <p:nvPr/>
      </p:nvGrpSpPr>
      <p:grpSpPr>
        <a:xfrm>
          <a:off x="0" y="0"/>
          <a:ext cx="0" cy="0"/>
          <a:chOff x="0" y="0"/>
          <a:chExt cx="0" cy="0"/>
        </a:xfrm>
      </p:grpSpPr>
      <p:sp>
        <p:nvSpPr>
          <p:cNvPr id="78" name="Google Shape;78;p76"/>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6"/>
          <p:cNvSpPr txBox="1">
            <a:spLocks noGrp="1"/>
          </p:cNvSpPr>
          <p:nvPr>
            <p:ph type="body" idx="1"/>
          </p:nvPr>
        </p:nvSpPr>
        <p:spPr>
          <a:xfrm>
            <a:off x="609600" y="1472185"/>
            <a:ext cx="10972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7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76"/>
          <p:cNvSpPr txBox="1">
            <a:spLocks noGrp="1"/>
          </p:cNvSpPr>
          <p:nvPr>
            <p:ph type="body" idx="2"/>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J-PAL Content Slide w/ citation &amp; subtitle">
  <p:cSld name="J-PAL Content Slide w/ citation &amp; subtitle">
    <p:spTree>
      <p:nvGrpSpPr>
        <p:cNvPr id="1" name="Shape 83"/>
        <p:cNvGrpSpPr/>
        <p:nvPr/>
      </p:nvGrpSpPr>
      <p:grpSpPr>
        <a:xfrm>
          <a:off x="0" y="0"/>
          <a:ext cx="0" cy="0"/>
          <a:chOff x="0" y="0"/>
          <a:chExt cx="0" cy="0"/>
        </a:xfrm>
      </p:grpSpPr>
      <p:sp>
        <p:nvSpPr>
          <p:cNvPr id="84" name="Google Shape;84;p77"/>
          <p:cNvSpPr txBox="1">
            <a:spLocks noGrp="1"/>
          </p:cNvSpPr>
          <p:nvPr>
            <p:ph type="title"/>
          </p:nvPr>
        </p:nvSpPr>
        <p:spPr>
          <a:xfrm>
            <a:off x="609599" y="195072"/>
            <a:ext cx="10972800" cy="115823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7"/>
          <p:cNvSpPr txBox="1">
            <a:spLocks noGrp="1"/>
          </p:cNvSpPr>
          <p:nvPr>
            <p:ph type="body" idx="1"/>
          </p:nvPr>
        </p:nvSpPr>
        <p:spPr>
          <a:xfrm>
            <a:off x="609600" y="2103120"/>
            <a:ext cx="10972800" cy="349902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77"/>
          <p:cNvSpPr txBox="1">
            <a:spLocks noGrp="1"/>
          </p:cNvSpPr>
          <p:nvPr>
            <p:ph type="body" idx="2"/>
          </p:nvPr>
        </p:nvSpPr>
        <p:spPr>
          <a:xfrm>
            <a:off x="609601" y="1471614"/>
            <a:ext cx="10972799" cy="6318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accent6"/>
              </a:buClr>
              <a:buSzPts val="1600"/>
              <a:buNone/>
              <a:defRPr sz="1600">
                <a:solidFill>
                  <a:schemeClr val="accent6"/>
                </a:solidFill>
              </a:defRPr>
            </a:lvl1pPr>
            <a:lvl2pPr marL="914400" lvl="1" indent="-228600" algn="l">
              <a:lnSpc>
                <a:spcPct val="100000"/>
              </a:lnSpc>
              <a:spcBef>
                <a:spcPts val="800"/>
              </a:spcBef>
              <a:spcAft>
                <a:spcPts val="0"/>
              </a:spcAft>
              <a:buClr>
                <a:schemeClr val="dk1"/>
              </a:buClr>
              <a:buSzPts val="1800"/>
              <a:buNone/>
              <a:defRPr/>
            </a:lvl2pPr>
            <a:lvl3pPr marL="1371600" lvl="2" indent="-228600" algn="l">
              <a:lnSpc>
                <a:spcPct val="100000"/>
              </a:lnSpc>
              <a:spcBef>
                <a:spcPts val="800"/>
              </a:spcBef>
              <a:spcAft>
                <a:spcPts val="0"/>
              </a:spcAft>
              <a:buClr>
                <a:schemeClr val="dk1"/>
              </a:buClr>
              <a:buSzPts val="1800"/>
              <a:buNone/>
              <a:defRPr/>
            </a:lvl3pPr>
            <a:lvl4pPr marL="1828800" lvl="3" indent="-228600" algn="l">
              <a:lnSpc>
                <a:spcPct val="100000"/>
              </a:lnSpc>
              <a:spcBef>
                <a:spcPts val="800"/>
              </a:spcBef>
              <a:spcAft>
                <a:spcPts val="0"/>
              </a:spcAft>
              <a:buClr>
                <a:schemeClr val="dk1"/>
              </a:buClr>
              <a:buSzPts val="1600"/>
              <a:buNone/>
              <a:defRPr/>
            </a:lvl4pPr>
            <a:lvl5pPr marL="2286000" lvl="4" indent="-228600" algn="l">
              <a:lnSpc>
                <a:spcPct val="100000"/>
              </a:lnSpc>
              <a:spcBef>
                <a:spcPts val="800"/>
              </a:spcBef>
              <a:spcAft>
                <a:spcPts val="0"/>
              </a:spcAft>
              <a:buClr>
                <a:schemeClr val="dk1"/>
              </a:buClr>
              <a:buSzPts val="1400"/>
              <a:buNone/>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7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7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77"/>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J-PAL Two Content Slide w/ citation">
  <p:cSld name="J-PAL Two Content Slide w/ citation">
    <p:spTree>
      <p:nvGrpSpPr>
        <p:cNvPr id="1" name="Shape 90"/>
        <p:cNvGrpSpPr/>
        <p:nvPr/>
      </p:nvGrpSpPr>
      <p:grpSpPr>
        <a:xfrm>
          <a:off x="0" y="0"/>
          <a:ext cx="0" cy="0"/>
          <a:chOff x="0" y="0"/>
          <a:chExt cx="0" cy="0"/>
        </a:xfrm>
      </p:grpSpPr>
      <p:sp>
        <p:nvSpPr>
          <p:cNvPr id="91" name="Google Shape;91;p78"/>
          <p:cNvSpPr txBox="1">
            <a:spLocks noGrp="1"/>
          </p:cNvSpPr>
          <p:nvPr>
            <p:ph type="title"/>
          </p:nvPr>
        </p:nvSpPr>
        <p:spPr>
          <a:xfrm>
            <a:off x="609600" y="195072"/>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78"/>
          <p:cNvSpPr txBox="1">
            <a:spLocks noGrp="1"/>
          </p:cNvSpPr>
          <p:nvPr>
            <p:ph type="body" idx="1"/>
          </p:nvPr>
        </p:nvSpPr>
        <p:spPr>
          <a:xfrm>
            <a:off x="609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3" name="Google Shape;93;p78"/>
          <p:cNvSpPr txBox="1">
            <a:spLocks noGrp="1"/>
          </p:cNvSpPr>
          <p:nvPr>
            <p:ph type="body" idx="2"/>
          </p:nvPr>
        </p:nvSpPr>
        <p:spPr>
          <a:xfrm>
            <a:off x="6197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4" name="Google Shape;94;p78"/>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78"/>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78"/>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J-PAL Comparison Slide">
  <p:cSld name="J-PAL Comparison Slide">
    <p:spTree>
      <p:nvGrpSpPr>
        <p:cNvPr id="1" name="Shape 97"/>
        <p:cNvGrpSpPr/>
        <p:nvPr/>
      </p:nvGrpSpPr>
      <p:grpSpPr>
        <a:xfrm>
          <a:off x="0" y="0"/>
          <a:ext cx="0" cy="0"/>
          <a:chOff x="0" y="0"/>
          <a:chExt cx="0" cy="0"/>
        </a:xfrm>
      </p:grpSpPr>
      <p:sp>
        <p:nvSpPr>
          <p:cNvPr id="98" name="Google Shape;98;p79"/>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79"/>
          <p:cNvSpPr txBox="1">
            <a:spLocks noGrp="1"/>
          </p:cNvSpPr>
          <p:nvPr>
            <p:ph type="body" idx="1"/>
          </p:nvPr>
        </p:nvSpPr>
        <p:spPr>
          <a:xfrm>
            <a:off x="609600" y="1472185"/>
            <a:ext cx="5386917"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 name="Google Shape;100;p79"/>
          <p:cNvSpPr txBox="1">
            <a:spLocks noGrp="1"/>
          </p:cNvSpPr>
          <p:nvPr>
            <p:ph type="body" idx="2"/>
          </p:nvPr>
        </p:nvSpPr>
        <p:spPr>
          <a:xfrm>
            <a:off x="609600" y="1911098"/>
            <a:ext cx="5386917"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1" name="Google Shape;101;p79"/>
          <p:cNvSpPr txBox="1">
            <a:spLocks noGrp="1"/>
          </p:cNvSpPr>
          <p:nvPr>
            <p:ph type="body" idx="3"/>
          </p:nvPr>
        </p:nvSpPr>
        <p:spPr>
          <a:xfrm>
            <a:off x="6193368" y="1472185"/>
            <a:ext cx="5389033"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2" name="Google Shape;102;p79"/>
          <p:cNvSpPr txBox="1">
            <a:spLocks noGrp="1"/>
          </p:cNvSpPr>
          <p:nvPr>
            <p:ph type="body" idx="4"/>
          </p:nvPr>
        </p:nvSpPr>
        <p:spPr>
          <a:xfrm>
            <a:off x="6193368" y="1911098"/>
            <a:ext cx="5389033"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3" name="Google Shape;103;p79"/>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9"/>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J-PAL Image &amp; Caption w/ Content Left">
  <p:cSld name="J-PAL Image &amp; Caption w/ Content Left">
    <p:spTree>
      <p:nvGrpSpPr>
        <p:cNvPr id="1" name="Shape 105"/>
        <p:cNvGrpSpPr/>
        <p:nvPr/>
      </p:nvGrpSpPr>
      <p:grpSpPr>
        <a:xfrm>
          <a:off x="0" y="0"/>
          <a:ext cx="0" cy="0"/>
          <a:chOff x="0" y="0"/>
          <a:chExt cx="0" cy="0"/>
        </a:xfrm>
      </p:grpSpPr>
      <p:sp>
        <p:nvSpPr>
          <p:cNvPr id="106" name="Google Shape;106;p80"/>
          <p:cNvSpPr txBox="1">
            <a:spLocks noGrp="1"/>
          </p:cNvSpPr>
          <p:nvPr>
            <p:ph type="title"/>
          </p:nvPr>
        </p:nvSpPr>
        <p:spPr>
          <a:xfrm>
            <a:off x="609600" y="195072"/>
            <a:ext cx="10972800" cy="11426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0"/>
          <p:cNvSpPr txBox="1">
            <a:spLocks noGrp="1"/>
          </p:cNvSpPr>
          <p:nvPr>
            <p:ph type="body" idx="1"/>
          </p:nvPr>
        </p:nvSpPr>
        <p:spPr>
          <a:xfrm>
            <a:off x="7776519" y="1474574"/>
            <a:ext cx="3805880" cy="345693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solidFill>
                  <a:schemeClr val="dk1"/>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8" name="Google Shape;108;p80"/>
          <p:cNvSpPr txBox="1">
            <a:spLocks noGrp="1"/>
          </p:cNvSpPr>
          <p:nvPr>
            <p:ph type="body" idx="2"/>
          </p:nvPr>
        </p:nvSpPr>
        <p:spPr>
          <a:xfrm>
            <a:off x="609598" y="1474574"/>
            <a:ext cx="6862765" cy="46515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9" name="Google Shape;109;p80"/>
          <p:cNvSpPr txBox="1">
            <a:spLocks noGrp="1"/>
          </p:cNvSpPr>
          <p:nvPr>
            <p:ph type="body" idx="3"/>
          </p:nvPr>
        </p:nvSpPr>
        <p:spPr>
          <a:xfrm>
            <a:off x="7776519" y="5129452"/>
            <a:ext cx="3805880"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0" name="Google Shape;110;p80"/>
          <p:cNvSpPr txBox="1">
            <a:spLocks noGrp="1"/>
          </p:cNvSpPr>
          <p:nvPr>
            <p:ph type="body" idx="4"/>
          </p:nvPr>
        </p:nvSpPr>
        <p:spPr>
          <a:xfrm>
            <a:off x="7776518" y="4931511"/>
            <a:ext cx="3805881"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80"/>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80"/>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J-PAL Image &amp; Caption w/ Content Right">
  <p:cSld name="J-PAL Image &amp; Caption w/ Content Right">
    <p:spTree>
      <p:nvGrpSpPr>
        <p:cNvPr id="1" name="Shape 113"/>
        <p:cNvGrpSpPr/>
        <p:nvPr/>
      </p:nvGrpSpPr>
      <p:grpSpPr>
        <a:xfrm>
          <a:off x="0" y="0"/>
          <a:ext cx="0" cy="0"/>
          <a:chOff x="0" y="0"/>
          <a:chExt cx="0" cy="0"/>
        </a:xfrm>
      </p:grpSpPr>
      <p:sp>
        <p:nvSpPr>
          <p:cNvPr id="114" name="Google Shape;114;p81"/>
          <p:cNvSpPr txBox="1">
            <a:spLocks noGrp="1"/>
          </p:cNvSpPr>
          <p:nvPr>
            <p:ph type="title"/>
          </p:nvPr>
        </p:nvSpPr>
        <p:spPr>
          <a:xfrm>
            <a:off x="609599"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81"/>
          <p:cNvSpPr txBox="1">
            <a:spLocks noGrp="1"/>
          </p:cNvSpPr>
          <p:nvPr>
            <p:ph type="body" idx="1"/>
          </p:nvPr>
        </p:nvSpPr>
        <p:spPr>
          <a:xfrm>
            <a:off x="4700588" y="1474574"/>
            <a:ext cx="6881813" cy="465159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6" name="Google Shape;116;p81"/>
          <p:cNvSpPr txBox="1">
            <a:spLocks noGrp="1"/>
          </p:cNvSpPr>
          <p:nvPr>
            <p:ph type="body" idx="2"/>
          </p:nvPr>
        </p:nvSpPr>
        <p:spPr>
          <a:xfrm>
            <a:off x="609601" y="1474574"/>
            <a:ext cx="3805881" cy="345693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7" name="Google Shape;117;p81"/>
          <p:cNvSpPr txBox="1">
            <a:spLocks noGrp="1"/>
          </p:cNvSpPr>
          <p:nvPr>
            <p:ph type="body" idx="3"/>
          </p:nvPr>
        </p:nvSpPr>
        <p:spPr>
          <a:xfrm>
            <a:off x="609601" y="5129452"/>
            <a:ext cx="3805881"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8" name="Google Shape;118;p81"/>
          <p:cNvSpPr txBox="1">
            <a:spLocks noGrp="1"/>
          </p:cNvSpPr>
          <p:nvPr>
            <p:ph type="body" idx="4"/>
          </p:nvPr>
        </p:nvSpPr>
        <p:spPr>
          <a:xfrm>
            <a:off x="609600" y="4931511"/>
            <a:ext cx="3805883"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p81"/>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81"/>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J-PAL Image w/ Content Left">
  <p:cSld name="J-PAL Image w/ Content Left">
    <p:spTree>
      <p:nvGrpSpPr>
        <p:cNvPr id="1" name="Shape 121"/>
        <p:cNvGrpSpPr/>
        <p:nvPr/>
      </p:nvGrpSpPr>
      <p:grpSpPr>
        <a:xfrm>
          <a:off x="0" y="0"/>
          <a:ext cx="0" cy="0"/>
          <a:chOff x="0" y="0"/>
          <a:chExt cx="0" cy="0"/>
        </a:xfrm>
      </p:grpSpPr>
      <p:sp>
        <p:nvSpPr>
          <p:cNvPr id="122" name="Google Shape;122;p82"/>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82"/>
          <p:cNvSpPr txBox="1">
            <a:spLocks noGrp="1"/>
          </p:cNvSpPr>
          <p:nvPr>
            <p:ph type="body" idx="1"/>
          </p:nvPr>
        </p:nvSpPr>
        <p:spPr>
          <a:xfrm>
            <a:off x="7790687" y="1484903"/>
            <a:ext cx="3791711" cy="443915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4" name="Google Shape;124;p82"/>
          <p:cNvSpPr txBox="1">
            <a:spLocks noGrp="1"/>
          </p:cNvSpPr>
          <p:nvPr>
            <p:ph type="body" idx="2"/>
          </p:nvPr>
        </p:nvSpPr>
        <p:spPr>
          <a:xfrm>
            <a:off x="609600" y="1484904"/>
            <a:ext cx="6862764" cy="463709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5" name="Google Shape;125;p82"/>
          <p:cNvSpPr txBox="1">
            <a:spLocks noGrp="1"/>
          </p:cNvSpPr>
          <p:nvPr>
            <p:ph type="body" idx="3"/>
          </p:nvPr>
        </p:nvSpPr>
        <p:spPr>
          <a:xfrm>
            <a:off x="7790687" y="5924062"/>
            <a:ext cx="3791712"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8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8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J-PAL Intro Co-Branded Slide | Option 1" userDrawn="1">
  <p:cSld name="J-PAL Intro Co-Branded Slide | Option 1">
    <p:bg>
      <p:bgPr>
        <a:solidFill>
          <a:schemeClr val="lt2"/>
        </a:solidFill>
        <a:effectLst/>
      </p:bgPr>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776891" y="864166"/>
            <a:ext cx="8638217" cy="1470025"/>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a:solidFill>
                  <a:schemeClr val="bg1"/>
                </a:solidFill>
                <a:latin typeface="Fira Sans Condensed Black" panose="020B0A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4702639"/>
            <a:ext cx="8638217"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PAL Image w/ Content Right">
  <p:cSld name="J-PAL Image w/ Content Right">
    <p:spTree>
      <p:nvGrpSpPr>
        <p:cNvPr id="1" name="Shape 128"/>
        <p:cNvGrpSpPr/>
        <p:nvPr/>
      </p:nvGrpSpPr>
      <p:grpSpPr>
        <a:xfrm>
          <a:off x="0" y="0"/>
          <a:ext cx="0" cy="0"/>
          <a:chOff x="0" y="0"/>
          <a:chExt cx="0" cy="0"/>
        </a:xfrm>
      </p:grpSpPr>
      <p:sp>
        <p:nvSpPr>
          <p:cNvPr id="129" name="Google Shape;129;p83"/>
          <p:cNvSpPr txBox="1">
            <a:spLocks noGrp="1"/>
          </p:cNvSpPr>
          <p:nvPr>
            <p:ph type="title"/>
          </p:nvPr>
        </p:nvSpPr>
        <p:spPr>
          <a:xfrm>
            <a:off x="609600" y="195071"/>
            <a:ext cx="10972800" cy="11641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83"/>
          <p:cNvSpPr txBox="1">
            <a:spLocks noGrp="1"/>
          </p:cNvSpPr>
          <p:nvPr>
            <p:ph type="body" idx="1"/>
          </p:nvPr>
        </p:nvSpPr>
        <p:spPr>
          <a:xfrm>
            <a:off x="609600" y="1474574"/>
            <a:ext cx="3791713" cy="44494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1" name="Google Shape;131;p83"/>
          <p:cNvSpPr txBox="1">
            <a:spLocks noGrp="1"/>
          </p:cNvSpPr>
          <p:nvPr>
            <p:ph type="body" idx="2"/>
          </p:nvPr>
        </p:nvSpPr>
        <p:spPr>
          <a:xfrm>
            <a:off x="4700588" y="1474574"/>
            <a:ext cx="6881812" cy="464742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2" name="Google Shape;132;p83"/>
          <p:cNvSpPr txBox="1">
            <a:spLocks noGrp="1"/>
          </p:cNvSpPr>
          <p:nvPr>
            <p:ph type="body" idx="3"/>
          </p:nvPr>
        </p:nvSpPr>
        <p:spPr>
          <a:xfrm>
            <a:off x="609599" y="5924062"/>
            <a:ext cx="3791715"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3" name="Google Shape;133;p8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J-PAL Two Content Slide w/ Images">
  <p:cSld name="J-PAL Two Content Slide w/ Images">
    <p:spTree>
      <p:nvGrpSpPr>
        <p:cNvPr id="1" name="Shape 135"/>
        <p:cNvGrpSpPr/>
        <p:nvPr/>
      </p:nvGrpSpPr>
      <p:grpSpPr>
        <a:xfrm>
          <a:off x="0" y="0"/>
          <a:ext cx="0" cy="0"/>
          <a:chOff x="0" y="0"/>
          <a:chExt cx="0" cy="0"/>
        </a:xfrm>
      </p:grpSpPr>
      <p:sp>
        <p:nvSpPr>
          <p:cNvPr id="136" name="Google Shape;136;p84"/>
          <p:cNvSpPr txBox="1">
            <a:spLocks noGrp="1"/>
          </p:cNvSpPr>
          <p:nvPr>
            <p:ph type="title"/>
          </p:nvPr>
        </p:nvSpPr>
        <p:spPr>
          <a:xfrm>
            <a:off x="609600"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84"/>
          <p:cNvSpPr txBox="1">
            <a:spLocks noGrp="1"/>
          </p:cNvSpPr>
          <p:nvPr>
            <p:ph type="body" idx="1"/>
          </p:nvPr>
        </p:nvSpPr>
        <p:spPr>
          <a:xfrm>
            <a:off x="609600"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8" name="Google Shape;138;p84"/>
          <p:cNvSpPr txBox="1">
            <a:spLocks noGrp="1"/>
          </p:cNvSpPr>
          <p:nvPr>
            <p:ph type="body" idx="2"/>
          </p:nvPr>
        </p:nvSpPr>
        <p:spPr>
          <a:xfrm>
            <a:off x="6251944"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9" name="Google Shape;139;p84"/>
          <p:cNvSpPr txBox="1">
            <a:spLocks noGrp="1"/>
          </p:cNvSpPr>
          <p:nvPr>
            <p:ph type="body" idx="3"/>
          </p:nvPr>
        </p:nvSpPr>
        <p:spPr>
          <a:xfrm>
            <a:off x="609600"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0" name="Google Shape;140;p84"/>
          <p:cNvSpPr txBox="1">
            <a:spLocks noGrp="1"/>
          </p:cNvSpPr>
          <p:nvPr>
            <p:ph type="body" idx="4"/>
          </p:nvPr>
        </p:nvSpPr>
        <p:spPr>
          <a:xfrm>
            <a:off x="6251944"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1" name="Google Shape;141;p84"/>
          <p:cNvSpPr txBox="1">
            <a:spLocks noGrp="1"/>
          </p:cNvSpPr>
          <p:nvPr>
            <p:ph type="body" idx="5"/>
          </p:nvPr>
        </p:nvSpPr>
        <p:spPr>
          <a:xfrm>
            <a:off x="609600"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84"/>
          <p:cNvSpPr txBox="1">
            <a:spLocks noGrp="1"/>
          </p:cNvSpPr>
          <p:nvPr>
            <p:ph type="body" idx="6"/>
          </p:nvPr>
        </p:nvSpPr>
        <p:spPr>
          <a:xfrm>
            <a:off x="6251945"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3" name="Google Shape;143;p84"/>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84"/>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J-PAL Full Bleed Image Slide">
  <p:cSld name="J-PAL Full Bleed Image Slide">
    <p:spTree>
      <p:nvGrpSpPr>
        <p:cNvPr id="1" name="Shape 145"/>
        <p:cNvGrpSpPr/>
        <p:nvPr/>
      </p:nvGrpSpPr>
      <p:grpSpPr>
        <a:xfrm>
          <a:off x="0" y="0"/>
          <a:ext cx="0" cy="0"/>
          <a:chOff x="0" y="0"/>
          <a:chExt cx="0" cy="0"/>
        </a:xfrm>
      </p:grpSpPr>
      <p:sp>
        <p:nvSpPr>
          <p:cNvPr id="146" name="Google Shape;146;p85"/>
          <p:cNvSpPr>
            <a:spLocks noGrp="1"/>
          </p:cNvSpPr>
          <p:nvPr>
            <p:ph type="pic" idx="2"/>
          </p:nvPr>
        </p:nvSpPr>
        <p:spPr>
          <a:xfrm>
            <a:off x="0" y="-129"/>
            <a:ext cx="12192000" cy="6858000"/>
          </a:xfrm>
          <a:prstGeom prst="rect">
            <a:avLst/>
          </a:prstGeom>
          <a:noFill/>
          <a:ln>
            <a:noFill/>
          </a:ln>
        </p:spPr>
      </p:sp>
      <p:pic>
        <p:nvPicPr>
          <p:cNvPr id="147" name="Google Shape;147;p85"/>
          <p:cNvPicPr preferRelativeResize="0"/>
          <p:nvPr/>
        </p:nvPicPr>
        <p:blipFill rotWithShape="1">
          <a:blip r:embed="rId2">
            <a:alphaModFix amt="70000"/>
          </a:blip>
          <a:srcRect l="71406" r="1630"/>
          <a:stretch/>
        </p:blipFill>
        <p:spPr>
          <a:xfrm>
            <a:off x="9277627" y="4733"/>
            <a:ext cx="2914373" cy="6858000"/>
          </a:xfrm>
          <a:prstGeom prst="rect">
            <a:avLst/>
          </a:prstGeom>
          <a:noFill/>
          <a:ln>
            <a:noFill/>
          </a:ln>
        </p:spPr>
      </p:pic>
      <p:sp>
        <p:nvSpPr>
          <p:cNvPr id="148" name="Google Shape;148;p85"/>
          <p:cNvSpPr txBox="1">
            <a:spLocks noGrp="1"/>
          </p:cNvSpPr>
          <p:nvPr>
            <p:ph type="body" idx="1"/>
          </p:nvPr>
        </p:nvSpPr>
        <p:spPr>
          <a:xfrm>
            <a:off x="316992" y="6567964"/>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chemeClr val="lt2"/>
              </a:buClr>
              <a:buSzPts val="700"/>
              <a:buNone/>
              <a:defRPr sz="700">
                <a:solidFill>
                  <a:schemeClr val="lt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8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PAL Figure/Graph/Infographic">
  <p:cSld name="J-PAL Figure/Graph/Infographic">
    <p:spTree>
      <p:nvGrpSpPr>
        <p:cNvPr id="1" name="Shape 150"/>
        <p:cNvGrpSpPr/>
        <p:nvPr/>
      </p:nvGrpSpPr>
      <p:grpSpPr>
        <a:xfrm>
          <a:off x="0" y="0"/>
          <a:ext cx="0" cy="0"/>
          <a:chOff x="0" y="0"/>
          <a:chExt cx="0" cy="0"/>
        </a:xfrm>
      </p:grpSpPr>
      <p:sp>
        <p:nvSpPr>
          <p:cNvPr id="151" name="Google Shape;151;p86"/>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86"/>
          <p:cNvSpPr txBox="1">
            <a:spLocks noGrp="1"/>
          </p:cNvSpPr>
          <p:nvPr>
            <p:ph type="body" idx="1"/>
          </p:nvPr>
        </p:nvSpPr>
        <p:spPr>
          <a:xfrm>
            <a:off x="609600" y="1573213"/>
            <a:ext cx="10972800" cy="460851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734095" y="503599"/>
            <a:ext cx="10723812" cy="5744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733" b="0" i="0">
                <a:solidFill>
                  <a:srgbClr val="009A9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60960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2"/>
          </p:nvPr>
        </p:nvSpPr>
        <p:spPr>
          <a:xfrm>
            <a:off x="627888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145280" y="6377941"/>
            <a:ext cx="3901440" cy="16927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dt" idx="10"/>
          </p:nvPr>
        </p:nvSpPr>
        <p:spPr>
          <a:xfrm>
            <a:off x="609600" y="6377941"/>
            <a:ext cx="280416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778240" y="6377942"/>
            <a:ext cx="2804160" cy="246221"/>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1267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F09AE9-020F-38D4-DEAA-104B51B97674}"/>
              </a:ext>
            </a:extLst>
          </p:cNvPr>
          <p:cNvSpPr>
            <a:spLocks noGrp="1"/>
          </p:cNvSpPr>
          <p:nvPr>
            <p:ph type="ftr" idx="10"/>
          </p:nvPr>
        </p:nvSpPr>
        <p:spPr/>
        <p:txBody>
          <a:bodyPr/>
          <a:lstStyle/>
          <a:p>
            <a:endParaRPr lang="en-US"/>
          </a:p>
        </p:txBody>
      </p:sp>
      <p:sp>
        <p:nvSpPr>
          <p:cNvPr id="3" name="Slide Number Placeholder 2">
            <a:extLst>
              <a:ext uri="{FF2B5EF4-FFF2-40B4-BE49-F238E27FC236}">
                <a16:creationId xmlns:a16="http://schemas.microsoft.com/office/drawing/2014/main" id="{1DBA5ACE-9FA2-7AD0-81A4-4E01CA7BDCB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4086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1" y="1"/>
            <a:ext cx="12192000" cy="1205949"/>
          </a:xfrm>
          <a:prstGeom prst="rect">
            <a:avLst/>
          </a:prstGeom>
          <a:solidFill>
            <a:srgbClr val="00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818440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5" name="Slide Number Placeholder 20"/>
          <p:cNvSpPr>
            <a:spLocks noGrp="1"/>
          </p:cNvSpPr>
          <p:nvPr>
            <p:ph type="sldNum" sz="quarter" idx="4"/>
          </p:nvPr>
        </p:nvSpPr>
        <p:spPr>
          <a:xfrm>
            <a:off x="9753600" y="6340476"/>
            <a:ext cx="1828800" cy="365125"/>
          </a:xfrm>
          <a:prstGeom prst="rect">
            <a:avLst/>
          </a:prstGeom>
        </p:spPr>
        <p:txBody>
          <a:bodyPr/>
          <a:lstStyle/>
          <a:p>
            <a:pPr algn="ctr"/>
            <a:fld id="{B6F15528-21DE-4FAA-801E-634DDDAF4B2B}" type="slidenum">
              <a:rPr lang="en-US" smtClean="0">
                <a:solidFill>
                  <a:schemeClr val="tx1"/>
                </a:solidFill>
                <a:latin typeface="Franklin Gothic Book" panose="020B0503020102020204" pitchFamily="34" charset="0"/>
                <a:cs typeface="Franklin Gothic Book"/>
              </a:rPr>
              <a:pPr algn="ctr"/>
              <a:t>‹#›</a:t>
            </a:fld>
            <a:endParaRPr lang="en-US" dirty="0">
              <a:solidFill>
                <a:schemeClr val="tx1"/>
              </a:solidFill>
              <a:latin typeface="Franklin Gothic Book" panose="020B0503020102020204" pitchFamily="34" charset="0"/>
              <a:cs typeface="Franklin Gothic Book"/>
            </a:endParaRPr>
          </a:p>
        </p:txBody>
      </p:sp>
      <p:sp>
        <p:nvSpPr>
          <p:cNvPr id="2" name="Rectangle 1"/>
          <p:cNvSpPr/>
          <p:nvPr userDrawn="1"/>
        </p:nvSpPr>
        <p:spPr>
          <a:xfrm>
            <a:off x="0" y="5562600"/>
            <a:ext cx="12192000"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itle 1"/>
          <p:cNvSpPr>
            <a:spLocks noGrp="1"/>
          </p:cNvSpPr>
          <p:nvPr>
            <p:ph type="title"/>
          </p:nvPr>
        </p:nvSpPr>
        <p:spPr>
          <a:xfrm>
            <a:off x="609600" y="274638"/>
            <a:ext cx="10972800" cy="1143000"/>
          </a:xfrm>
        </p:spPr>
        <p:txBody>
          <a:bodyPr/>
          <a:lstStyle/>
          <a:p>
            <a:r>
              <a:rPr lang="en-US" dirty="0"/>
              <a:t>Click to edit Master title style</a:t>
            </a:r>
          </a:p>
        </p:txBody>
      </p:sp>
    </p:spTree>
    <p:extLst>
      <p:ext uri="{BB962C8B-B14F-4D97-AF65-F5344CB8AC3E}">
        <p14:creationId xmlns:p14="http://schemas.microsoft.com/office/powerpoint/2010/main" val="39771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577565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PAL Section Divider | Option 2">
  <p:cSld name="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DBAC49"/>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DBAC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07500668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A93E31"/>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83649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A93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6013271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6C9FB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87824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6C9F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196991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2"/>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accent1"/>
              </a:buClr>
              <a:buSzPts val="3200"/>
              <a:buFont typeface="Century Gothic"/>
              <a:buNone/>
              <a:defRPr sz="3200" b="0"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2"/>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97954" algn="l" rtl="0">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6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small">
                <a:solidFill>
                  <a:srgbClr val="7F7F7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6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74" r:id="rId3"/>
    <p:sldLayoutId id="2147483651" r:id="rId4"/>
    <p:sldLayoutId id="2147483675" r:id="rId5"/>
    <p:sldLayoutId id="2147483672" r:id="rId6"/>
    <p:sldLayoutId id="2147483676" r:id="rId7"/>
    <p:sldLayoutId id="2147483673" r:id="rId8"/>
    <p:sldLayoutId id="2147483677" r:id="rId9"/>
    <p:sldLayoutId id="2147483654" r:id="rId10"/>
    <p:sldLayoutId id="2147483655"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8" r:id="rId24"/>
    <p:sldLayoutId id="2147483679" r:id="rId25"/>
    <p:sldLayoutId id="2147483680" r:id="rId26"/>
    <p:sldLayoutId id="2147483681"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bookdown.org/MathiasHarrer/Doing_Meta_Analysis_in_R/"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guides.lib.uci.edu/evidence-synthesi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25.jpe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29b92c5457_0_0"/>
          <p:cNvSpPr txBox="1">
            <a:spLocks noGrp="1"/>
          </p:cNvSpPr>
          <p:nvPr>
            <p:ph type="ctrTitle"/>
          </p:nvPr>
        </p:nvSpPr>
        <p:spPr>
          <a:xfrm>
            <a:off x="398834" y="2108930"/>
            <a:ext cx="11692647" cy="2346333"/>
          </a:xfrm>
          <a:prstGeom prst="rect">
            <a:avLst/>
          </a:prstGeom>
          <a:noFill/>
          <a:ln>
            <a:noFill/>
          </a:ln>
        </p:spPr>
        <p:txBody>
          <a:bodyPr spcFirstLastPara="1" wrap="square" lIns="91425" tIns="45700" rIns="91425" bIns="45700" anchor="b" anchorCtr="0">
            <a:noAutofit/>
          </a:bodyPr>
          <a:lstStyle/>
          <a:p>
            <a:pPr marL="0" lvl="0" indent="0" rtl="0">
              <a:lnSpc>
                <a:spcPct val="100000"/>
              </a:lnSpc>
              <a:spcBef>
                <a:spcPts val="0"/>
              </a:spcBef>
              <a:spcAft>
                <a:spcPts val="0"/>
              </a:spcAft>
              <a:buSzPts val="3200"/>
              <a:buNone/>
            </a:pPr>
            <a:r>
              <a:rPr lang="en-US" sz="8000" dirty="0"/>
              <a:t>Aggregating evidence, cost-effectiveness, and generalizability</a:t>
            </a:r>
            <a:endParaRPr sz="8000" dirty="0"/>
          </a:p>
        </p:txBody>
      </p:sp>
      <p:sp>
        <p:nvSpPr>
          <p:cNvPr id="180" name="Google Shape;180;g129b92c5457_0_0"/>
          <p:cNvSpPr txBox="1">
            <a:spLocks noGrp="1"/>
          </p:cNvSpPr>
          <p:nvPr>
            <p:ph type="subTitle" idx="1"/>
          </p:nvPr>
        </p:nvSpPr>
        <p:spPr>
          <a:xfrm>
            <a:off x="2073933" y="4680868"/>
            <a:ext cx="8638200" cy="1752600"/>
          </a:xfrm>
          <a:prstGeom prst="rect">
            <a:avLst/>
          </a:prstGeom>
          <a:noFill/>
          <a:ln>
            <a:noFill/>
          </a:ln>
        </p:spPr>
        <p:txBody>
          <a:bodyPr spcFirstLastPara="1" wrap="square" lIns="91425" tIns="45700" rIns="91425" bIns="45700" anchor="t" anchorCtr="0">
            <a:normAutofit lnSpcReduction="10000"/>
          </a:bodyPr>
          <a:lstStyle/>
          <a:p>
            <a:pPr marL="0" lvl="0" indent="0" rtl="0">
              <a:lnSpc>
                <a:spcPct val="100000"/>
              </a:lnSpc>
              <a:spcBef>
                <a:spcPts val="440"/>
              </a:spcBef>
              <a:spcAft>
                <a:spcPts val="0"/>
              </a:spcAft>
              <a:buSzPts val="2200"/>
              <a:buNone/>
            </a:pPr>
            <a:r>
              <a:rPr lang="en-US" b="1" dirty="0">
                <a:latin typeface="Fira Sans Condensed Black" panose="020B0A03050000020004" pitchFamily="34" charset="0"/>
              </a:rPr>
              <a:t>Class 17</a:t>
            </a:r>
          </a:p>
          <a:p>
            <a:pPr marL="0" lvl="0" indent="0" rtl="0">
              <a:lnSpc>
                <a:spcPct val="100000"/>
              </a:lnSpc>
              <a:spcBef>
                <a:spcPts val="440"/>
              </a:spcBef>
              <a:spcAft>
                <a:spcPts val="0"/>
              </a:spcAft>
              <a:buSzPts val="2200"/>
              <a:buNone/>
            </a:pPr>
            <a:endParaRPr lang="en-US" b="1" dirty="0"/>
          </a:p>
          <a:p>
            <a:pPr marL="0" lvl="0" indent="0" rtl="0">
              <a:lnSpc>
                <a:spcPct val="100000"/>
              </a:lnSpc>
              <a:spcBef>
                <a:spcPts val="440"/>
              </a:spcBef>
              <a:spcAft>
                <a:spcPts val="0"/>
              </a:spcAft>
              <a:buSzPts val="2200"/>
              <a:buNone/>
            </a:pPr>
            <a:r>
              <a:rPr lang="en-US" dirty="0"/>
              <a:t>EDUC 157: Educational Research and Evaluation</a:t>
            </a:r>
          </a:p>
          <a:p>
            <a:pPr marL="0" lvl="0" indent="0" rtl="0">
              <a:lnSpc>
                <a:spcPct val="100000"/>
              </a:lnSpc>
              <a:spcBef>
                <a:spcPts val="440"/>
              </a:spcBef>
              <a:spcAft>
                <a:spcPts val="0"/>
              </a:spcAft>
              <a:buSzPts val="2200"/>
              <a:buNone/>
            </a:pPr>
            <a:r>
              <a:rPr lang="en-US" dirty="0"/>
              <a:t>UCI School of Education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We can do much better than “Certified Fresh”</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9</a:t>
            </a:fld>
            <a:endParaRPr lang="en-US" dirty="0"/>
          </a:p>
        </p:txBody>
      </p:sp>
      <p:sp>
        <p:nvSpPr>
          <p:cNvPr id="8" name="Google Shape;872;g24510cd52a3_0_867">
            <a:extLst>
              <a:ext uri="{FF2B5EF4-FFF2-40B4-BE49-F238E27FC236}">
                <a16:creationId xmlns:a16="http://schemas.microsoft.com/office/drawing/2014/main" id="{723525BE-A7B8-C643-9733-3C67D38570CA}"/>
              </a:ext>
            </a:extLst>
          </p:cNvPr>
          <p:cNvSpPr/>
          <p:nvPr/>
        </p:nvSpPr>
        <p:spPr>
          <a:xfrm>
            <a:off x="8659286"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lt1"/>
                </a:solidFill>
                <a:latin typeface="Fira Sans Condensed Black" panose="020B0A03050000020004" pitchFamily="34" charset="0"/>
                <a:ea typeface="Century Gothic"/>
                <a:cs typeface="Century Gothic"/>
                <a:sym typeface="Century Gothic"/>
              </a:rPr>
              <a:t>Meta-analysis</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9" name="Google Shape;872;g24510cd52a3_0_867">
            <a:extLst>
              <a:ext uri="{FF2B5EF4-FFF2-40B4-BE49-F238E27FC236}">
                <a16:creationId xmlns:a16="http://schemas.microsoft.com/office/drawing/2014/main" id="{FA86FF1B-A1C4-0F09-FCD4-86AE3E1E1125}"/>
              </a:ext>
            </a:extLst>
          </p:cNvPr>
          <p:cNvSpPr/>
          <p:nvPr/>
        </p:nvSpPr>
        <p:spPr>
          <a:xfrm>
            <a:off x="8659287" y="3120262"/>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rgbClr val="DBAC49"/>
                </a:solidFill>
                <a:latin typeface="Fira Sans Condensed Black" panose="020B0A03050000020004" pitchFamily="34" charset="0"/>
                <a:ea typeface="Century Gothic"/>
                <a:cs typeface="Century Gothic"/>
                <a:sym typeface="Century Gothic"/>
              </a:rPr>
              <a:t>Average effect</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0" name="Google Shape;872;g24510cd52a3_0_867">
            <a:extLst>
              <a:ext uri="{FF2B5EF4-FFF2-40B4-BE49-F238E27FC236}">
                <a16:creationId xmlns:a16="http://schemas.microsoft.com/office/drawing/2014/main" id="{8ACE8DA4-F6A7-A760-F55E-A4122A3FE953}"/>
              </a:ext>
            </a:extLst>
          </p:cNvPr>
          <p:cNvSpPr/>
          <p:nvPr/>
        </p:nvSpPr>
        <p:spPr>
          <a:xfrm>
            <a:off x="8659287"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Causal estimates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2" name="Google Shape;872;g24510cd52a3_0_867">
            <a:extLst>
              <a:ext uri="{FF2B5EF4-FFF2-40B4-BE49-F238E27FC236}">
                <a16:creationId xmlns:a16="http://schemas.microsoft.com/office/drawing/2014/main" id="{9BD4E629-1476-6F51-C626-93DF84383184}"/>
              </a:ext>
            </a:extLst>
          </p:cNvPr>
          <p:cNvSpPr/>
          <p:nvPr/>
        </p:nvSpPr>
        <p:spPr>
          <a:xfrm>
            <a:off x="8659287" y="3857525"/>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Larger sample: greater precision</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 name="Google Shape;872;g24510cd52a3_0_867">
            <a:extLst>
              <a:ext uri="{FF2B5EF4-FFF2-40B4-BE49-F238E27FC236}">
                <a16:creationId xmlns:a16="http://schemas.microsoft.com/office/drawing/2014/main" id="{F2D14484-FE2B-5F6A-5B34-6A9A35F27DDA}"/>
              </a:ext>
            </a:extLst>
          </p:cNvPr>
          <p:cNvSpPr/>
          <p:nvPr/>
        </p:nvSpPr>
        <p:spPr>
          <a:xfrm>
            <a:off x="2163253"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lt1"/>
                </a:solidFill>
                <a:latin typeface="Fira Sans Condensed Black" panose="020B0A03050000020004" pitchFamily="34" charset="0"/>
                <a:ea typeface="Century Gothic"/>
                <a:cs typeface="Century Gothic"/>
                <a:sym typeface="Century Gothic"/>
              </a:rPr>
              <a:t>Rotten Tomatoes</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340EFA0B-2BD4-21CB-BBA6-C25066A96B2B}"/>
              </a:ext>
            </a:extLst>
          </p:cNvPr>
          <p:cNvSpPr/>
          <p:nvPr/>
        </p:nvSpPr>
        <p:spPr>
          <a:xfrm>
            <a:off x="2163253" y="2382998"/>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err="1">
                <a:solidFill>
                  <a:srgbClr val="DBAC49"/>
                </a:solidFill>
                <a:latin typeface="Fira Sans Condensed Black" panose="020B0A03050000020004" pitchFamily="34" charset="0"/>
                <a:ea typeface="Century Gothic"/>
                <a:cs typeface="Century Gothic"/>
                <a:sym typeface="Century Gothic"/>
              </a:rPr>
              <a:t>Yey</a:t>
            </a:r>
            <a:r>
              <a:rPr lang="en-US" sz="1800" b="1" dirty="0">
                <a:solidFill>
                  <a:srgbClr val="DBAC49"/>
                </a:solidFill>
                <a:latin typeface="Fira Sans Condensed Black" panose="020B0A03050000020004" pitchFamily="34" charset="0"/>
                <a:ea typeface="Century Gothic"/>
                <a:cs typeface="Century Gothic"/>
                <a:sym typeface="Century Gothic"/>
              </a:rPr>
              <a:t> / </a:t>
            </a:r>
            <a:r>
              <a:rPr lang="en-US" sz="1800" b="1" dirty="0" err="1">
                <a:solidFill>
                  <a:srgbClr val="DBAC49"/>
                </a:solidFill>
                <a:latin typeface="Fira Sans Condensed Black" panose="020B0A03050000020004" pitchFamily="34" charset="0"/>
                <a:ea typeface="Century Gothic"/>
                <a:cs typeface="Century Gothic"/>
                <a:sym typeface="Century Gothic"/>
              </a:rPr>
              <a:t>ney</a:t>
            </a:r>
            <a:r>
              <a:rPr lang="en-US" sz="1800" b="1" dirty="0">
                <a:solidFill>
                  <a:srgbClr val="DBAC49"/>
                </a:solidFill>
                <a:latin typeface="Fira Sans Condensed Black" panose="020B0A03050000020004" pitchFamily="34" charset="0"/>
                <a:ea typeface="Century Gothic"/>
                <a:cs typeface="Century Gothic"/>
                <a:sym typeface="Century Gothic"/>
              </a:rPr>
              <a:t> review</a:t>
            </a:r>
            <a:endParaRPr sz="1800" b="1" i="1"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 name="Google Shape;872;g24510cd52a3_0_867">
            <a:extLst>
              <a:ext uri="{FF2B5EF4-FFF2-40B4-BE49-F238E27FC236}">
                <a16:creationId xmlns:a16="http://schemas.microsoft.com/office/drawing/2014/main" id="{A7E3C174-3AB1-B7DD-9E18-631480BE9D85}"/>
              </a:ext>
            </a:extLst>
          </p:cNvPr>
          <p:cNvSpPr/>
          <p:nvPr/>
        </p:nvSpPr>
        <p:spPr>
          <a:xfrm>
            <a:off x="8659287" y="4591427"/>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Uncommon findings:</a:t>
            </a:r>
            <a:br>
              <a:rPr lang="en-US" sz="1800" b="1" dirty="0">
                <a:solidFill>
                  <a:srgbClr val="DBAC49"/>
                </a:solidFill>
                <a:latin typeface="Fira Sans Condensed Black" panose="020B0A03050000020004" pitchFamily="34" charset="0"/>
                <a:ea typeface="Century Gothic"/>
                <a:cs typeface="Century Gothic"/>
                <a:sym typeface="Century Gothic"/>
              </a:rPr>
            </a:br>
            <a:r>
              <a:rPr lang="en-US" sz="1800" b="1" dirty="0">
                <a:solidFill>
                  <a:srgbClr val="DBAC49"/>
                </a:solidFill>
                <a:latin typeface="Fira Sans Condensed Black" panose="020B0A03050000020004" pitchFamily="34" charset="0"/>
                <a:ea typeface="Century Gothic"/>
                <a:cs typeface="Century Gothic"/>
                <a:sym typeface="Century Gothic"/>
              </a:rPr>
              <a:t>greater weight</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8" name="Google Shape;872;g24510cd52a3_0_867">
            <a:extLst>
              <a:ext uri="{FF2B5EF4-FFF2-40B4-BE49-F238E27FC236}">
                <a16:creationId xmlns:a16="http://schemas.microsoft.com/office/drawing/2014/main" id="{C07DFE41-E066-9C1D-43D1-49242E3DE011}"/>
              </a:ext>
            </a:extLst>
          </p:cNvPr>
          <p:cNvSpPr/>
          <p:nvPr/>
        </p:nvSpPr>
        <p:spPr>
          <a:xfrm>
            <a:off x="5411270"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lt1"/>
                </a:solidFill>
                <a:latin typeface="Fira Sans Condensed Black" panose="020B0A03050000020004" pitchFamily="34" charset="0"/>
                <a:ea typeface="Century Gothic"/>
                <a:cs typeface="Century Gothic"/>
                <a:sym typeface="Century Gothic"/>
              </a:rPr>
              <a:t>Literature review</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32" name="Google Shape;872;g24510cd52a3_0_867">
            <a:extLst>
              <a:ext uri="{FF2B5EF4-FFF2-40B4-BE49-F238E27FC236}">
                <a16:creationId xmlns:a16="http://schemas.microsoft.com/office/drawing/2014/main" id="{371FFD81-3FCC-23E5-8F8F-61414D02B75C}"/>
              </a:ext>
            </a:extLst>
          </p:cNvPr>
          <p:cNvSpPr/>
          <p:nvPr/>
        </p:nvSpPr>
        <p:spPr>
          <a:xfrm>
            <a:off x="5411269" y="2382998"/>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a:t>
            </a:r>
            <a:r>
              <a:rPr lang="en-US" sz="1800" b="1" dirty="0" err="1">
                <a:solidFill>
                  <a:srgbClr val="DBAC49"/>
                </a:solidFill>
                <a:latin typeface="Fira Sans Condensed Black" panose="020B0A03050000020004" pitchFamily="34" charset="0"/>
                <a:ea typeface="Century Gothic"/>
                <a:cs typeface="Century Gothic"/>
                <a:sym typeface="Century Gothic"/>
              </a:rPr>
              <a:t>Yey</a:t>
            </a:r>
            <a:r>
              <a:rPr lang="en-US" sz="1800" b="1" dirty="0">
                <a:solidFill>
                  <a:srgbClr val="DBAC49"/>
                </a:solidFill>
                <a:latin typeface="Fira Sans Condensed Black" panose="020B0A03050000020004" pitchFamily="34" charset="0"/>
                <a:ea typeface="Century Gothic"/>
                <a:cs typeface="Century Gothic"/>
                <a:sym typeface="Century Gothic"/>
              </a:rPr>
              <a:t> / </a:t>
            </a:r>
            <a:r>
              <a:rPr lang="en-US" sz="1800" b="1" dirty="0" err="1">
                <a:solidFill>
                  <a:srgbClr val="DBAC49"/>
                </a:solidFill>
                <a:latin typeface="Fira Sans Condensed Black" panose="020B0A03050000020004" pitchFamily="34" charset="0"/>
                <a:ea typeface="Century Gothic"/>
                <a:cs typeface="Century Gothic"/>
                <a:sym typeface="Century Gothic"/>
              </a:rPr>
              <a:t>ney</a:t>
            </a:r>
            <a:r>
              <a:rPr lang="en-US" sz="1800" b="1" dirty="0">
                <a:solidFill>
                  <a:srgbClr val="DBAC49"/>
                </a:solidFill>
                <a:latin typeface="Fira Sans Condensed Black" panose="020B0A03050000020004" pitchFamily="34" charset="0"/>
                <a:ea typeface="Century Gothic"/>
                <a:cs typeface="Century Gothic"/>
                <a:sym typeface="Century Gothic"/>
              </a:rPr>
              <a:t> review”</a:t>
            </a:r>
            <a:endParaRPr sz="1800" b="1" i="1"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3" name="Google Shape;872;g24510cd52a3_0_867">
            <a:extLst>
              <a:ext uri="{FF2B5EF4-FFF2-40B4-BE49-F238E27FC236}">
                <a16:creationId xmlns:a16="http://schemas.microsoft.com/office/drawing/2014/main" id="{6DC517CD-7DC6-1120-147B-E93E1F98E24B}"/>
              </a:ext>
            </a:extLst>
          </p:cNvPr>
          <p:cNvSpPr/>
          <p:nvPr/>
        </p:nvSpPr>
        <p:spPr>
          <a:xfrm>
            <a:off x="5411269" y="3120260"/>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Unstructured synthesis</a:t>
            </a:r>
            <a:endParaRPr sz="1800" b="1" i="1"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4F3F3CC4-CE8F-A134-5C86-BC7C3BEB2F6D}"/>
              </a:ext>
            </a:extLst>
          </p:cNvPr>
          <p:cNvSpPr/>
          <p:nvPr/>
        </p:nvSpPr>
        <p:spPr>
          <a:xfrm>
            <a:off x="2163254" y="3120261"/>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Average “</a:t>
            </a:r>
            <a:r>
              <a:rPr lang="en-US" sz="1800" b="1" dirty="0" err="1">
                <a:solidFill>
                  <a:srgbClr val="DBAC49"/>
                </a:solidFill>
                <a:latin typeface="Fira Sans Condensed Black" panose="020B0A03050000020004" pitchFamily="34" charset="0"/>
                <a:ea typeface="Century Gothic"/>
                <a:cs typeface="Century Gothic"/>
                <a:sym typeface="Century Gothic"/>
              </a:rPr>
              <a:t>yey</a:t>
            </a:r>
            <a:r>
              <a:rPr lang="en-US" sz="1800" b="1" dirty="0">
                <a:solidFill>
                  <a:srgbClr val="DBAC49"/>
                </a:solidFill>
                <a:latin typeface="Fira Sans Condensed Black" panose="020B0A03050000020004" pitchFamily="34" charset="0"/>
                <a:ea typeface="Century Gothic"/>
                <a:cs typeface="Century Gothic"/>
                <a:sym typeface="Century Gothic"/>
              </a:rPr>
              <a:t>” = “fresh”, “rotten”</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7" name="Google Shape;872;g24510cd52a3_0_867">
            <a:extLst>
              <a:ext uri="{FF2B5EF4-FFF2-40B4-BE49-F238E27FC236}">
                <a16:creationId xmlns:a16="http://schemas.microsoft.com/office/drawing/2014/main" id="{478004EA-AEE0-2912-451F-E1A52D9B6459}"/>
              </a:ext>
            </a:extLst>
          </p:cNvPr>
          <p:cNvSpPr/>
          <p:nvPr/>
        </p:nvSpPr>
        <p:spPr>
          <a:xfrm>
            <a:off x="2163254" y="3857523"/>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More than 80 reviews: “certified”</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175901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5" grpId="0" animBg="1"/>
      <p:bldP spid="2" grpId="0" animBg="1"/>
      <p:bldP spid="32" grpId="0" animBg="1"/>
      <p:bldP spid="33"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Averaging treatment effects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10</a:t>
            </a:fld>
            <a:endParaRPr lang="en-US" dirty="0"/>
          </a:p>
        </p:txBody>
      </p:sp>
      <p:sp>
        <p:nvSpPr>
          <p:cNvPr id="8" name="Google Shape;872;g24510cd52a3_0_867">
            <a:extLst>
              <a:ext uri="{FF2B5EF4-FFF2-40B4-BE49-F238E27FC236}">
                <a16:creationId xmlns:a16="http://schemas.microsoft.com/office/drawing/2014/main" id="{723525BE-A7B8-C643-9733-3C67D38570CA}"/>
              </a:ext>
            </a:extLst>
          </p:cNvPr>
          <p:cNvSpPr/>
          <p:nvPr/>
        </p:nvSpPr>
        <p:spPr>
          <a:xfrm>
            <a:off x="7373097" y="1392817"/>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lt1"/>
                </a:solidFill>
                <a:latin typeface="Fira Sans Condensed Black" panose="020B0A03050000020004" pitchFamily="34" charset="0"/>
                <a:ea typeface="Century Gothic"/>
                <a:cs typeface="Century Gothic"/>
                <a:sym typeface="Century Gothic"/>
              </a:rPr>
              <a:t>Meta-analysis</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13" name="Google Shape;872;g24510cd52a3_0_867">
            <a:extLst>
              <a:ext uri="{FF2B5EF4-FFF2-40B4-BE49-F238E27FC236}">
                <a16:creationId xmlns:a16="http://schemas.microsoft.com/office/drawing/2014/main" id="{46E77A80-A2D4-A4B8-495E-D77FB27D8F1A}"/>
              </a:ext>
            </a:extLst>
          </p:cNvPr>
          <p:cNvSpPr/>
          <p:nvPr/>
        </p:nvSpPr>
        <p:spPr>
          <a:xfrm>
            <a:off x="2936977" y="27572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Multiple sites, strata</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 name="Google Shape;872;g24510cd52a3_0_867">
            <a:extLst>
              <a:ext uri="{FF2B5EF4-FFF2-40B4-BE49-F238E27FC236}">
                <a16:creationId xmlns:a16="http://schemas.microsoft.com/office/drawing/2014/main" id="{F2D14484-FE2B-5F6A-5B34-6A9A35F27DDA}"/>
              </a:ext>
            </a:extLst>
          </p:cNvPr>
          <p:cNvSpPr/>
          <p:nvPr/>
        </p:nvSpPr>
        <p:spPr>
          <a:xfrm>
            <a:off x="2936976" y="1392817"/>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chemeClr val="lt1"/>
                </a:solidFill>
                <a:latin typeface="Fira Sans Condensed Black" panose="020B0A03050000020004" pitchFamily="34" charset="0"/>
                <a:ea typeface="Century Gothic"/>
                <a:cs typeface="Century Gothic"/>
                <a:sym typeface="Century Gothic"/>
              </a:rPr>
              <a:t>Stratified trial</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340EFA0B-2BD4-21CB-BBA6-C25066A96B2B}"/>
              </a:ext>
            </a:extLst>
          </p:cNvPr>
          <p:cNvSpPr/>
          <p:nvPr/>
        </p:nvSpPr>
        <p:spPr>
          <a:xfrm>
            <a:off x="2936976" y="20619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Average treatment effect (causal)</a:t>
            </a:r>
            <a:endParaRPr sz="1800" b="1" i="1"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4" name="Google Shape;872;g24510cd52a3_0_867">
            <a:extLst>
              <a:ext uri="{FF2B5EF4-FFF2-40B4-BE49-F238E27FC236}">
                <a16:creationId xmlns:a16="http://schemas.microsoft.com/office/drawing/2014/main" id="{C2584EB5-260F-3391-9C8F-65E2777955C8}"/>
              </a:ext>
            </a:extLst>
          </p:cNvPr>
          <p:cNvSpPr/>
          <p:nvPr/>
        </p:nvSpPr>
        <p:spPr>
          <a:xfrm>
            <a:off x="2936977" y="48431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Same intervention</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7" name="Google Shape;872;g24510cd52a3_0_867">
            <a:extLst>
              <a:ext uri="{FF2B5EF4-FFF2-40B4-BE49-F238E27FC236}">
                <a16:creationId xmlns:a16="http://schemas.microsoft.com/office/drawing/2014/main" id="{2B670F0F-7852-C073-5C1F-2DEBD26ABAC5}"/>
              </a:ext>
            </a:extLst>
          </p:cNvPr>
          <p:cNvSpPr/>
          <p:nvPr/>
        </p:nvSpPr>
        <p:spPr>
          <a:xfrm>
            <a:off x="2936977" y="55384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Same measures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1" name="Google Shape;872;g24510cd52a3_0_867">
            <a:extLst>
              <a:ext uri="{FF2B5EF4-FFF2-40B4-BE49-F238E27FC236}">
                <a16:creationId xmlns:a16="http://schemas.microsoft.com/office/drawing/2014/main" id="{BFAA357B-CB05-A494-3830-D6C5A12A96B0}"/>
              </a:ext>
            </a:extLst>
          </p:cNvPr>
          <p:cNvSpPr/>
          <p:nvPr/>
        </p:nvSpPr>
        <p:spPr>
          <a:xfrm>
            <a:off x="2936977" y="34525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Larger strata: </a:t>
            </a:r>
            <a:br>
              <a:rPr lang="en-US" sz="1800" b="1" dirty="0">
                <a:solidFill>
                  <a:srgbClr val="DBAC49"/>
                </a:solidFill>
                <a:latin typeface="Fira Sans Condensed Black" panose="020B0A03050000020004" pitchFamily="34" charset="0"/>
                <a:ea typeface="Century Gothic"/>
                <a:cs typeface="Century Gothic"/>
                <a:sym typeface="Century Gothic"/>
              </a:rPr>
            </a:br>
            <a:r>
              <a:rPr lang="en-US" sz="1800" b="1" dirty="0">
                <a:solidFill>
                  <a:srgbClr val="DBAC49"/>
                </a:solidFill>
                <a:latin typeface="Fira Sans Condensed Black" panose="020B0A03050000020004" pitchFamily="34" charset="0"/>
                <a:ea typeface="Century Gothic"/>
                <a:cs typeface="Century Gothic"/>
                <a:sym typeface="Century Gothic"/>
              </a:rPr>
              <a:t>more weight</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6" name="Google Shape;872;g24510cd52a3_0_867">
            <a:extLst>
              <a:ext uri="{FF2B5EF4-FFF2-40B4-BE49-F238E27FC236}">
                <a16:creationId xmlns:a16="http://schemas.microsoft.com/office/drawing/2014/main" id="{302C3C87-E028-FA86-0221-746A3E492020}"/>
              </a:ext>
            </a:extLst>
          </p:cNvPr>
          <p:cNvSpPr/>
          <p:nvPr/>
        </p:nvSpPr>
        <p:spPr>
          <a:xfrm>
            <a:off x="2936976" y="41478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Fixed or random effects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9" name="Google Shape;872;g24510cd52a3_0_867">
            <a:extLst>
              <a:ext uri="{FF2B5EF4-FFF2-40B4-BE49-F238E27FC236}">
                <a16:creationId xmlns:a16="http://schemas.microsoft.com/office/drawing/2014/main" id="{7A957276-FFFB-3F9B-97DE-857AF575B2FA}"/>
              </a:ext>
            </a:extLst>
          </p:cNvPr>
          <p:cNvSpPr/>
          <p:nvPr/>
        </p:nvSpPr>
        <p:spPr>
          <a:xfrm>
            <a:off x="2936977" y="623378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Population?</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1" name="Google Shape;872;g24510cd52a3_0_867">
            <a:extLst>
              <a:ext uri="{FF2B5EF4-FFF2-40B4-BE49-F238E27FC236}">
                <a16:creationId xmlns:a16="http://schemas.microsoft.com/office/drawing/2014/main" id="{C25329F8-8D8B-AA4D-A1CF-664D3F2C5E35}"/>
              </a:ext>
            </a:extLst>
          </p:cNvPr>
          <p:cNvSpPr/>
          <p:nvPr/>
        </p:nvSpPr>
        <p:spPr>
          <a:xfrm>
            <a:off x="7373098" y="27572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Multiple studies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2" name="Google Shape;872;g24510cd52a3_0_867">
            <a:extLst>
              <a:ext uri="{FF2B5EF4-FFF2-40B4-BE49-F238E27FC236}">
                <a16:creationId xmlns:a16="http://schemas.microsoft.com/office/drawing/2014/main" id="{1A9B7F08-5571-BAC4-BB9E-990789337E81}"/>
              </a:ext>
            </a:extLst>
          </p:cNvPr>
          <p:cNvSpPr/>
          <p:nvPr/>
        </p:nvSpPr>
        <p:spPr>
          <a:xfrm>
            <a:off x="7373097" y="20619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Average treatment effect (causal)</a:t>
            </a:r>
            <a:endParaRPr sz="1800" b="1" i="1"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3" name="Google Shape;872;g24510cd52a3_0_867">
            <a:extLst>
              <a:ext uri="{FF2B5EF4-FFF2-40B4-BE49-F238E27FC236}">
                <a16:creationId xmlns:a16="http://schemas.microsoft.com/office/drawing/2014/main" id="{8353D6C0-6B3B-B346-3700-E8B5E364FE05}"/>
              </a:ext>
            </a:extLst>
          </p:cNvPr>
          <p:cNvSpPr/>
          <p:nvPr/>
        </p:nvSpPr>
        <p:spPr>
          <a:xfrm>
            <a:off x="7373098" y="48431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Same intervention?</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4" name="Google Shape;872;g24510cd52a3_0_867">
            <a:extLst>
              <a:ext uri="{FF2B5EF4-FFF2-40B4-BE49-F238E27FC236}">
                <a16:creationId xmlns:a16="http://schemas.microsoft.com/office/drawing/2014/main" id="{2D05B6AD-8420-AF65-15AE-FF25ACD305C5}"/>
              </a:ext>
            </a:extLst>
          </p:cNvPr>
          <p:cNvSpPr/>
          <p:nvPr/>
        </p:nvSpPr>
        <p:spPr>
          <a:xfrm>
            <a:off x="7373098" y="55384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Same measures?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5" name="Google Shape;872;g24510cd52a3_0_867">
            <a:extLst>
              <a:ext uri="{FF2B5EF4-FFF2-40B4-BE49-F238E27FC236}">
                <a16:creationId xmlns:a16="http://schemas.microsoft.com/office/drawing/2014/main" id="{DB0C780A-2873-D014-B387-73A161F28A2D}"/>
              </a:ext>
            </a:extLst>
          </p:cNvPr>
          <p:cNvSpPr/>
          <p:nvPr/>
        </p:nvSpPr>
        <p:spPr>
          <a:xfrm>
            <a:off x="7373098" y="34525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Larger studies: </a:t>
            </a:r>
            <a:br>
              <a:rPr lang="en-US" sz="1800" b="1" dirty="0">
                <a:solidFill>
                  <a:srgbClr val="DBAC49"/>
                </a:solidFill>
                <a:latin typeface="Fira Sans Condensed Black" panose="020B0A03050000020004" pitchFamily="34" charset="0"/>
                <a:ea typeface="Century Gothic"/>
                <a:cs typeface="Century Gothic"/>
                <a:sym typeface="Century Gothic"/>
              </a:rPr>
            </a:br>
            <a:r>
              <a:rPr lang="en-US" sz="1800" b="1" dirty="0">
                <a:solidFill>
                  <a:srgbClr val="DBAC49"/>
                </a:solidFill>
                <a:latin typeface="Fira Sans Condensed Black" panose="020B0A03050000020004" pitchFamily="34" charset="0"/>
                <a:ea typeface="Century Gothic"/>
                <a:cs typeface="Century Gothic"/>
                <a:sym typeface="Century Gothic"/>
              </a:rPr>
              <a:t>more weight</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6" name="Google Shape;872;g24510cd52a3_0_867">
            <a:extLst>
              <a:ext uri="{FF2B5EF4-FFF2-40B4-BE49-F238E27FC236}">
                <a16:creationId xmlns:a16="http://schemas.microsoft.com/office/drawing/2014/main" id="{30A7DD43-676F-26E8-07D5-AEB25D674730}"/>
              </a:ext>
            </a:extLst>
          </p:cNvPr>
          <p:cNvSpPr/>
          <p:nvPr/>
        </p:nvSpPr>
        <p:spPr>
          <a:xfrm>
            <a:off x="7373097" y="414788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Fixed or random effects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7" name="Google Shape;872;g24510cd52a3_0_867">
            <a:extLst>
              <a:ext uri="{FF2B5EF4-FFF2-40B4-BE49-F238E27FC236}">
                <a16:creationId xmlns:a16="http://schemas.microsoft.com/office/drawing/2014/main" id="{51B7C73E-E719-FDD9-F531-6934A39B37B2}"/>
              </a:ext>
            </a:extLst>
          </p:cNvPr>
          <p:cNvSpPr/>
          <p:nvPr/>
        </p:nvSpPr>
        <p:spPr>
          <a:xfrm>
            <a:off x="7373098" y="623378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 Population?</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102139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14" grpId="0" animBg="1"/>
      <p:bldP spid="7" grpId="0" animBg="1"/>
      <p:bldP spid="11" grpId="0" animBg="1"/>
      <p:bldP spid="16" grpId="0" animBg="1"/>
      <p:bldP spid="19" grpId="0" animBg="1"/>
      <p:bldP spid="21" grpId="0" animBg="1"/>
      <p:bldP spid="22" grpId="0" animBg="1"/>
      <p:bldP spid="23" grpId="0" animBg="1"/>
      <p:bldP spid="24" grpId="0" animBg="1"/>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How to conduct a meta-analysis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11</a:t>
            </a:fld>
            <a:endParaRPr lang="en-US" dirty="0"/>
          </a:p>
        </p:txBody>
      </p:sp>
      <p:sp>
        <p:nvSpPr>
          <p:cNvPr id="3" name="Google Shape;872;g24510cd52a3_0_867">
            <a:extLst>
              <a:ext uri="{FF2B5EF4-FFF2-40B4-BE49-F238E27FC236}">
                <a16:creationId xmlns:a16="http://schemas.microsoft.com/office/drawing/2014/main" id="{F2D14484-FE2B-5F6A-5B34-6A9A35F27DDA}"/>
              </a:ext>
            </a:extLst>
          </p:cNvPr>
          <p:cNvSpPr/>
          <p:nvPr/>
        </p:nvSpPr>
        <p:spPr>
          <a:xfrm>
            <a:off x="278963"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1. Research question</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7" name="Google Shape;872;g24510cd52a3_0_867">
            <a:extLst>
              <a:ext uri="{FF2B5EF4-FFF2-40B4-BE49-F238E27FC236}">
                <a16:creationId xmlns:a16="http://schemas.microsoft.com/office/drawing/2014/main" id="{B1AFE324-4DF1-FA7C-31BD-9FF9EEA9199C}"/>
              </a:ext>
            </a:extLst>
          </p:cNvPr>
          <p:cNvSpPr/>
          <p:nvPr/>
        </p:nvSpPr>
        <p:spPr>
          <a:xfrm>
            <a:off x="278963" y="3120262"/>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rgbClr val="DBAC49"/>
                </a:solidFill>
                <a:latin typeface="Fira Sans Condensed Black" panose="020B0A03050000020004" pitchFamily="34" charset="0"/>
                <a:ea typeface="Century Gothic"/>
                <a:cs typeface="Century Gothic"/>
                <a:sym typeface="Century Gothic"/>
              </a:rPr>
              <a:t>Outcome-focused</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1" name="Google Shape;872;g24510cd52a3_0_867">
            <a:extLst>
              <a:ext uri="{FF2B5EF4-FFF2-40B4-BE49-F238E27FC236}">
                <a16:creationId xmlns:a16="http://schemas.microsoft.com/office/drawing/2014/main" id="{42DC3D3D-A54E-B8A0-864C-219F494313FC}"/>
              </a:ext>
            </a:extLst>
          </p:cNvPr>
          <p:cNvSpPr/>
          <p:nvPr/>
        </p:nvSpPr>
        <p:spPr>
          <a:xfrm>
            <a:off x="278963"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Intervention-focused</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5" name="Google Shape;872;g24510cd52a3_0_867">
            <a:extLst>
              <a:ext uri="{FF2B5EF4-FFF2-40B4-BE49-F238E27FC236}">
                <a16:creationId xmlns:a16="http://schemas.microsoft.com/office/drawing/2014/main" id="{D8B92CDC-9E81-D063-D74E-93AD5328DCAA}"/>
              </a:ext>
            </a:extLst>
          </p:cNvPr>
          <p:cNvSpPr/>
          <p:nvPr/>
        </p:nvSpPr>
        <p:spPr>
          <a:xfrm>
            <a:off x="278963" y="3857525"/>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Both</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17" name="Google Shape;872;g24510cd52a3_0_867">
            <a:extLst>
              <a:ext uri="{FF2B5EF4-FFF2-40B4-BE49-F238E27FC236}">
                <a16:creationId xmlns:a16="http://schemas.microsoft.com/office/drawing/2014/main" id="{3D31E759-6CD4-5EC4-B339-F477FBC70E65}"/>
              </a:ext>
            </a:extLst>
          </p:cNvPr>
          <p:cNvSpPr/>
          <p:nvPr/>
        </p:nvSpPr>
        <p:spPr>
          <a:xfrm>
            <a:off x="2700616"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2. Search criteria</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18" name="Google Shape;872;g24510cd52a3_0_867">
            <a:extLst>
              <a:ext uri="{FF2B5EF4-FFF2-40B4-BE49-F238E27FC236}">
                <a16:creationId xmlns:a16="http://schemas.microsoft.com/office/drawing/2014/main" id="{41CFE8F3-CDE4-C79C-3D22-B68FC2EE3AD8}"/>
              </a:ext>
            </a:extLst>
          </p:cNvPr>
          <p:cNvSpPr/>
          <p:nvPr/>
        </p:nvSpPr>
        <p:spPr>
          <a:xfrm>
            <a:off x="5082077"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3. Selection criteria</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19" name="Google Shape;872;g24510cd52a3_0_867">
            <a:extLst>
              <a:ext uri="{FF2B5EF4-FFF2-40B4-BE49-F238E27FC236}">
                <a16:creationId xmlns:a16="http://schemas.microsoft.com/office/drawing/2014/main" id="{0D816C4C-50C2-D339-1D05-1E435821EC0C}"/>
              </a:ext>
            </a:extLst>
          </p:cNvPr>
          <p:cNvSpPr/>
          <p:nvPr/>
        </p:nvSpPr>
        <p:spPr>
          <a:xfrm>
            <a:off x="9804791"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5. Modeling, analysis</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28" name="Google Shape;872;g24510cd52a3_0_867">
            <a:extLst>
              <a:ext uri="{FF2B5EF4-FFF2-40B4-BE49-F238E27FC236}">
                <a16:creationId xmlns:a16="http://schemas.microsoft.com/office/drawing/2014/main" id="{2362B61C-6B58-5B8E-1B81-08077FD2CF7F}"/>
              </a:ext>
            </a:extLst>
          </p:cNvPr>
          <p:cNvSpPr/>
          <p:nvPr/>
        </p:nvSpPr>
        <p:spPr>
          <a:xfrm>
            <a:off x="2700616" y="3120262"/>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dirty="0">
                <a:solidFill>
                  <a:srgbClr val="DBAC49"/>
                </a:solidFill>
                <a:latin typeface="Fira Sans Condensed Black" panose="020B0A03050000020004" pitchFamily="34" charset="0"/>
                <a:ea typeface="Century Gothic"/>
                <a:cs typeface="Century Gothic"/>
                <a:sym typeface="Century Gothic"/>
              </a:rPr>
              <a:t>Search engines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9" name="Google Shape;872;g24510cd52a3_0_867">
            <a:extLst>
              <a:ext uri="{FF2B5EF4-FFF2-40B4-BE49-F238E27FC236}">
                <a16:creationId xmlns:a16="http://schemas.microsoft.com/office/drawing/2014/main" id="{DB87274E-7E89-F60B-5D17-EBF3CE25ED6A}"/>
              </a:ext>
            </a:extLst>
          </p:cNvPr>
          <p:cNvSpPr/>
          <p:nvPr/>
        </p:nvSpPr>
        <p:spPr>
          <a:xfrm>
            <a:off x="2700616"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Search terms, keywords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0" name="Google Shape;872;g24510cd52a3_0_867">
            <a:extLst>
              <a:ext uri="{FF2B5EF4-FFF2-40B4-BE49-F238E27FC236}">
                <a16:creationId xmlns:a16="http://schemas.microsoft.com/office/drawing/2014/main" id="{30CBC241-7169-C03E-8EE9-8244570C46A6}"/>
              </a:ext>
            </a:extLst>
          </p:cNvPr>
          <p:cNvSpPr/>
          <p:nvPr/>
        </p:nvSpPr>
        <p:spPr>
          <a:xfrm>
            <a:off x="2700616" y="3857525"/>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Language</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2" name="Google Shape;872;g24510cd52a3_0_867">
            <a:extLst>
              <a:ext uri="{FF2B5EF4-FFF2-40B4-BE49-F238E27FC236}">
                <a16:creationId xmlns:a16="http://schemas.microsoft.com/office/drawing/2014/main" id="{6E3B54F9-4EF1-39F6-37F0-C213DC6AAD33}"/>
              </a:ext>
            </a:extLst>
          </p:cNvPr>
          <p:cNvSpPr/>
          <p:nvPr/>
        </p:nvSpPr>
        <p:spPr>
          <a:xfrm>
            <a:off x="2700616" y="4594788"/>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Journals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3" name="Google Shape;872;g24510cd52a3_0_867">
            <a:extLst>
              <a:ext uri="{FF2B5EF4-FFF2-40B4-BE49-F238E27FC236}">
                <a16:creationId xmlns:a16="http://schemas.microsoft.com/office/drawing/2014/main" id="{1A1F5A52-05C7-16A4-5817-D9E432EDD1DE}"/>
              </a:ext>
            </a:extLst>
          </p:cNvPr>
          <p:cNvSpPr/>
          <p:nvPr/>
        </p:nvSpPr>
        <p:spPr>
          <a:xfrm>
            <a:off x="2700616" y="5332051"/>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Publication status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4" name="Google Shape;872;g24510cd52a3_0_867">
            <a:extLst>
              <a:ext uri="{FF2B5EF4-FFF2-40B4-BE49-F238E27FC236}">
                <a16:creationId xmlns:a16="http://schemas.microsoft.com/office/drawing/2014/main" id="{E249D99B-F94C-30EF-8C6B-867C5B4D7344}"/>
              </a:ext>
            </a:extLst>
          </p:cNvPr>
          <p:cNvSpPr/>
          <p:nvPr/>
        </p:nvSpPr>
        <p:spPr>
          <a:xfrm>
            <a:off x="7453694"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4. Extraction / coding</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35" name="Google Shape;872;g24510cd52a3_0_867">
            <a:extLst>
              <a:ext uri="{FF2B5EF4-FFF2-40B4-BE49-F238E27FC236}">
                <a16:creationId xmlns:a16="http://schemas.microsoft.com/office/drawing/2014/main" id="{21F8170B-F16A-EDCE-5FD1-56FFCCA4ABB6}"/>
              </a:ext>
            </a:extLst>
          </p:cNvPr>
          <p:cNvSpPr/>
          <p:nvPr/>
        </p:nvSpPr>
        <p:spPr>
          <a:xfrm>
            <a:off x="5082076"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Measurement</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6" name="Google Shape;872;g24510cd52a3_0_867">
            <a:extLst>
              <a:ext uri="{FF2B5EF4-FFF2-40B4-BE49-F238E27FC236}">
                <a16:creationId xmlns:a16="http://schemas.microsoft.com/office/drawing/2014/main" id="{0A5D783D-04C3-202D-EFEF-5871F2B55149}"/>
              </a:ext>
            </a:extLst>
          </p:cNvPr>
          <p:cNvSpPr/>
          <p:nvPr/>
        </p:nvSpPr>
        <p:spPr>
          <a:xfrm>
            <a:off x="5082076" y="3120261"/>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Causal identification</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7" name="Google Shape;872;g24510cd52a3_0_867">
            <a:extLst>
              <a:ext uri="{FF2B5EF4-FFF2-40B4-BE49-F238E27FC236}">
                <a16:creationId xmlns:a16="http://schemas.microsoft.com/office/drawing/2014/main" id="{C80134C8-C21C-3071-6D8F-6609E57E9D73}"/>
              </a:ext>
            </a:extLst>
          </p:cNvPr>
          <p:cNvSpPr/>
          <p:nvPr/>
        </p:nvSpPr>
        <p:spPr>
          <a:xfrm>
            <a:off x="5082076" y="4594788"/>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Participant characteristics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8" name="Google Shape;872;g24510cd52a3_0_867">
            <a:extLst>
              <a:ext uri="{FF2B5EF4-FFF2-40B4-BE49-F238E27FC236}">
                <a16:creationId xmlns:a16="http://schemas.microsoft.com/office/drawing/2014/main" id="{1AAA212B-E9E3-4935-D889-440FD1E486C0}"/>
              </a:ext>
            </a:extLst>
          </p:cNvPr>
          <p:cNvSpPr/>
          <p:nvPr/>
        </p:nvSpPr>
        <p:spPr>
          <a:xfrm>
            <a:off x="5082076" y="5332053"/>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Geographic scope, time</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9" name="Google Shape;872;g24510cd52a3_0_867">
            <a:extLst>
              <a:ext uri="{FF2B5EF4-FFF2-40B4-BE49-F238E27FC236}">
                <a16:creationId xmlns:a16="http://schemas.microsoft.com/office/drawing/2014/main" id="{F3625405-A0D1-D226-F0C8-E2AC6B1A5BA7}"/>
              </a:ext>
            </a:extLst>
          </p:cNvPr>
          <p:cNvSpPr/>
          <p:nvPr/>
        </p:nvSpPr>
        <p:spPr>
          <a:xfrm>
            <a:off x="7453693"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Effect sizes,</a:t>
            </a:r>
            <a:br>
              <a:rPr lang="en-US" sz="1800" b="1" dirty="0">
                <a:solidFill>
                  <a:srgbClr val="DBAC49"/>
                </a:solidFill>
                <a:latin typeface="Fira Sans Condensed Black" panose="020B0A03050000020004" pitchFamily="34" charset="0"/>
                <a:ea typeface="Century Gothic"/>
                <a:cs typeface="Century Gothic"/>
                <a:sym typeface="Century Gothic"/>
              </a:rPr>
            </a:br>
            <a:r>
              <a:rPr lang="en-US" sz="1800" b="1" dirty="0">
                <a:solidFill>
                  <a:srgbClr val="DBAC49"/>
                </a:solidFill>
                <a:latin typeface="Fira Sans Condensed Black" panose="020B0A03050000020004" pitchFamily="34" charset="0"/>
                <a:ea typeface="Century Gothic"/>
                <a:cs typeface="Century Gothic"/>
                <a:sym typeface="Century Gothic"/>
              </a:rPr>
              <a:t>standard errors </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40" name="Google Shape;872;g24510cd52a3_0_867">
            <a:extLst>
              <a:ext uri="{FF2B5EF4-FFF2-40B4-BE49-F238E27FC236}">
                <a16:creationId xmlns:a16="http://schemas.microsoft.com/office/drawing/2014/main" id="{974377E6-5761-6BF8-E82B-E03A4CDD0843}"/>
              </a:ext>
            </a:extLst>
          </p:cNvPr>
          <p:cNvSpPr/>
          <p:nvPr/>
        </p:nvSpPr>
        <p:spPr>
          <a:xfrm>
            <a:off x="7453693" y="3120261"/>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Study characteristics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41" name="Google Shape;872;g24510cd52a3_0_867">
            <a:extLst>
              <a:ext uri="{FF2B5EF4-FFF2-40B4-BE49-F238E27FC236}">
                <a16:creationId xmlns:a16="http://schemas.microsoft.com/office/drawing/2014/main" id="{987FE454-B561-8BD6-B03B-B4F17D2051AA}"/>
              </a:ext>
            </a:extLst>
          </p:cNvPr>
          <p:cNvSpPr/>
          <p:nvPr/>
        </p:nvSpPr>
        <p:spPr>
          <a:xfrm>
            <a:off x="5082076" y="3860214"/>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Quality criteria</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42" name="Google Shape;872;g24510cd52a3_0_867">
            <a:extLst>
              <a:ext uri="{FF2B5EF4-FFF2-40B4-BE49-F238E27FC236}">
                <a16:creationId xmlns:a16="http://schemas.microsoft.com/office/drawing/2014/main" id="{8B4192B0-7B71-089B-99DC-CE800FFC1E93}"/>
              </a:ext>
            </a:extLst>
          </p:cNvPr>
          <p:cNvSpPr/>
          <p:nvPr/>
        </p:nvSpPr>
        <p:spPr>
          <a:xfrm>
            <a:off x="9825310"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Fixed vs. random effects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43" name="Google Shape;872;g24510cd52a3_0_867">
            <a:extLst>
              <a:ext uri="{FF2B5EF4-FFF2-40B4-BE49-F238E27FC236}">
                <a16:creationId xmlns:a16="http://schemas.microsoft.com/office/drawing/2014/main" id="{6C5B47A5-DFE9-E83A-E430-C522F5E1302C}"/>
              </a:ext>
            </a:extLst>
          </p:cNvPr>
          <p:cNvSpPr/>
          <p:nvPr/>
        </p:nvSpPr>
        <p:spPr>
          <a:xfrm>
            <a:off x="9825310" y="3120261"/>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Meta-regression</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44" name="Google Shape;872;g24510cd52a3_0_867">
            <a:extLst>
              <a:ext uri="{FF2B5EF4-FFF2-40B4-BE49-F238E27FC236}">
                <a16:creationId xmlns:a16="http://schemas.microsoft.com/office/drawing/2014/main" id="{255134AF-9DA3-1FBC-5448-4241AFA5F5F5}"/>
              </a:ext>
            </a:extLst>
          </p:cNvPr>
          <p:cNvSpPr/>
          <p:nvPr/>
        </p:nvSpPr>
        <p:spPr>
          <a:xfrm>
            <a:off x="9825310" y="3777860"/>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Bias plots</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89433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28" grpId="0" animBg="1"/>
      <p:bldP spid="29" grpId="0" animBg="1"/>
      <p:bldP spid="30" grpId="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Meta-analysis toolkit</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12</a:t>
            </a:fld>
            <a:endParaRPr lang="en-US" dirty="0"/>
          </a:p>
        </p:txBody>
      </p:sp>
      <p:sp>
        <p:nvSpPr>
          <p:cNvPr id="17" name="Google Shape;872;g24510cd52a3_0_867">
            <a:extLst>
              <a:ext uri="{FF2B5EF4-FFF2-40B4-BE49-F238E27FC236}">
                <a16:creationId xmlns:a16="http://schemas.microsoft.com/office/drawing/2014/main" id="{3D31E759-6CD4-5EC4-B339-F477FBC70E65}"/>
              </a:ext>
            </a:extLst>
          </p:cNvPr>
          <p:cNvSpPr/>
          <p:nvPr/>
        </p:nvSpPr>
        <p:spPr>
          <a:xfrm>
            <a:off x="2700616"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2. Search</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18" name="Google Shape;872;g24510cd52a3_0_867">
            <a:extLst>
              <a:ext uri="{FF2B5EF4-FFF2-40B4-BE49-F238E27FC236}">
                <a16:creationId xmlns:a16="http://schemas.microsoft.com/office/drawing/2014/main" id="{41CFE8F3-CDE4-C79C-3D22-B68FC2EE3AD8}"/>
              </a:ext>
            </a:extLst>
          </p:cNvPr>
          <p:cNvSpPr/>
          <p:nvPr/>
        </p:nvSpPr>
        <p:spPr>
          <a:xfrm>
            <a:off x="5082077"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3. Organize</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19" name="Google Shape;872;g24510cd52a3_0_867">
            <a:extLst>
              <a:ext uri="{FF2B5EF4-FFF2-40B4-BE49-F238E27FC236}">
                <a16:creationId xmlns:a16="http://schemas.microsoft.com/office/drawing/2014/main" id="{0D816C4C-50C2-D339-1D05-1E435821EC0C}"/>
              </a:ext>
            </a:extLst>
          </p:cNvPr>
          <p:cNvSpPr/>
          <p:nvPr/>
        </p:nvSpPr>
        <p:spPr>
          <a:xfrm>
            <a:off x="9804791"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5. Modeling, analysis</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28" name="Google Shape;872;g24510cd52a3_0_867">
            <a:extLst>
              <a:ext uri="{FF2B5EF4-FFF2-40B4-BE49-F238E27FC236}">
                <a16:creationId xmlns:a16="http://schemas.microsoft.com/office/drawing/2014/main" id="{2362B61C-6B58-5B8E-1B81-08077FD2CF7F}"/>
              </a:ext>
            </a:extLst>
          </p:cNvPr>
          <p:cNvSpPr/>
          <p:nvPr/>
        </p:nvSpPr>
        <p:spPr>
          <a:xfrm>
            <a:off x="2700616" y="3120262"/>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connected</a:t>
            </a:r>
            <a:br>
              <a:rPr lang="en-US" sz="1800" b="1" dirty="0">
                <a:solidFill>
                  <a:srgbClr val="DBAC49"/>
                </a:solidFill>
                <a:latin typeface="Fira Sans Condensed Black" panose="020B0A03050000020004" pitchFamily="34" charset="0"/>
                <a:ea typeface="Century Gothic"/>
                <a:cs typeface="Century Gothic"/>
                <a:sym typeface="Century Gothic"/>
              </a:rPr>
            </a:br>
            <a:r>
              <a:rPr lang="en-US" sz="1800" b="1" dirty="0">
                <a:solidFill>
                  <a:srgbClr val="DBAC49"/>
                </a:solidFill>
                <a:latin typeface="Fira Sans Condensed Black" panose="020B0A03050000020004" pitchFamily="34" charset="0"/>
                <a:ea typeface="Century Gothic"/>
                <a:cs typeface="Century Gothic"/>
                <a:sym typeface="Century Gothic"/>
              </a:rPr>
              <a:t>papers.com</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9" name="Google Shape;872;g24510cd52a3_0_867">
            <a:extLst>
              <a:ext uri="{FF2B5EF4-FFF2-40B4-BE49-F238E27FC236}">
                <a16:creationId xmlns:a16="http://schemas.microsoft.com/office/drawing/2014/main" id="{DB87274E-7E89-F60B-5D17-EBF3CE25ED6A}"/>
              </a:ext>
            </a:extLst>
          </p:cNvPr>
          <p:cNvSpPr/>
          <p:nvPr/>
        </p:nvSpPr>
        <p:spPr>
          <a:xfrm>
            <a:off x="2700616"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Google Scholar</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0" name="Google Shape;872;g24510cd52a3_0_867">
            <a:extLst>
              <a:ext uri="{FF2B5EF4-FFF2-40B4-BE49-F238E27FC236}">
                <a16:creationId xmlns:a16="http://schemas.microsoft.com/office/drawing/2014/main" id="{30CBC241-7169-C03E-8EE9-8244570C46A6}"/>
              </a:ext>
            </a:extLst>
          </p:cNvPr>
          <p:cNvSpPr/>
          <p:nvPr/>
        </p:nvSpPr>
        <p:spPr>
          <a:xfrm>
            <a:off x="2700616" y="3857525"/>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elicit.org</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4" name="Google Shape;872;g24510cd52a3_0_867">
            <a:extLst>
              <a:ext uri="{FF2B5EF4-FFF2-40B4-BE49-F238E27FC236}">
                <a16:creationId xmlns:a16="http://schemas.microsoft.com/office/drawing/2014/main" id="{E249D99B-F94C-30EF-8C6B-867C5B4D7344}"/>
              </a:ext>
            </a:extLst>
          </p:cNvPr>
          <p:cNvSpPr/>
          <p:nvPr/>
        </p:nvSpPr>
        <p:spPr>
          <a:xfrm>
            <a:off x="7453694"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4. Extraction / coding</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35" name="Google Shape;872;g24510cd52a3_0_867">
            <a:extLst>
              <a:ext uri="{FF2B5EF4-FFF2-40B4-BE49-F238E27FC236}">
                <a16:creationId xmlns:a16="http://schemas.microsoft.com/office/drawing/2014/main" id="{21F8170B-F16A-EDCE-5FD1-56FFCCA4ABB6}"/>
              </a:ext>
            </a:extLst>
          </p:cNvPr>
          <p:cNvSpPr/>
          <p:nvPr/>
        </p:nvSpPr>
        <p:spPr>
          <a:xfrm>
            <a:off x="5082076"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Zotero</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42" name="Google Shape;872;g24510cd52a3_0_867">
            <a:extLst>
              <a:ext uri="{FF2B5EF4-FFF2-40B4-BE49-F238E27FC236}">
                <a16:creationId xmlns:a16="http://schemas.microsoft.com/office/drawing/2014/main" id="{8B4192B0-7B71-089B-99DC-CE800FFC1E93}"/>
              </a:ext>
            </a:extLst>
          </p:cNvPr>
          <p:cNvSpPr/>
          <p:nvPr/>
        </p:nvSpPr>
        <p:spPr>
          <a:xfrm>
            <a:off x="9825310"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hlinkClick r:id="rId3"/>
              </a:rPr>
              <a:t>Meta-analysis in R</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740F312C-BCA7-C461-9CD1-00F0175A6F18}"/>
              </a:ext>
            </a:extLst>
          </p:cNvPr>
          <p:cNvSpPr/>
          <p:nvPr/>
        </p:nvSpPr>
        <p:spPr>
          <a:xfrm>
            <a:off x="278963"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1. Research question</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603091AC-9848-9360-C34F-566E898EB02D}"/>
              </a:ext>
            </a:extLst>
          </p:cNvPr>
          <p:cNvSpPr/>
          <p:nvPr/>
        </p:nvSpPr>
        <p:spPr>
          <a:xfrm>
            <a:off x="2700616" y="4594788"/>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hlinkClick r:id="rId4"/>
              </a:rPr>
              <a:t>UCI Library</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162676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5" grpId="0" animBg="1"/>
      <p:bldP spid="42"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230B07-637E-E2E4-2C7B-E9F501D677A3}"/>
              </a:ext>
            </a:extLst>
          </p:cNvPr>
          <p:cNvSpPr>
            <a:spLocks noGrp="1"/>
          </p:cNvSpPr>
          <p:nvPr>
            <p:ph type="sldNum" idx="12"/>
          </p:nvPr>
        </p:nvSpPr>
        <p:spPr/>
        <p:txBody>
          <a:bodyPr/>
          <a:lstStyle/>
          <a:p>
            <a:fld id="{00000000-1234-1234-1234-123412341234}" type="slidenum">
              <a:rPr lang="en-US" smtClean="0"/>
              <a:pPr/>
              <a:t>13</a:t>
            </a:fld>
            <a:endParaRPr lang="en-US" dirty="0"/>
          </a:p>
        </p:txBody>
      </p:sp>
      <p:pic>
        <p:nvPicPr>
          <p:cNvPr id="8" name="Picture 7">
            <a:extLst>
              <a:ext uri="{FF2B5EF4-FFF2-40B4-BE49-F238E27FC236}">
                <a16:creationId xmlns:a16="http://schemas.microsoft.com/office/drawing/2014/main" id="{23638829-0AD3-B13A-B8C6-EA3271ADB485}"/>
              </a:ext>
            </a:extLst>
          </p:cNvPr>
          <p:cNvPicPr>
            <a:picLocks noChangeAspect="1"/>
          </p:cNvPicPr>
          <p:nvPr/>
        </p:nvPicPr>
        <p:blipFill>
          <a:blip r:embed="rId2"/>
          <a:stretch>
            <a:fillRect/>
          </a:stretch>
        </p:blipFill>
        <p:spPr>
          <a:xfrm>
            <a:off x="0" y="411241"/>
            <a:ext cx="12192000" cy="6035517"/>
          </a:xfrm>
          <a:prstGeom prst="rect">
            <a:avLst/>
          </a:prstGeom>
        </p:spPr>
      </p:pic>
    </p:spTree>
    <p:extLst>
      <p:ext uri="{BB962C8B-B14F-4D97-AF65-F5344CB8AC3E}">
        <p14:creationId xmlns:p14="http://schemas.microsoft.com/office/powerpoint/2010/main" val="1688960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036F8-E329-6456-BAA4-E4D105231B47}"/>
              </a:ext>
            </a:extLst>
          </p:cNvPr>
          <p:cNvSpPr>
            <a:spLocks noGrp="1"/>
          </p:cNvSpPr>
          <p:nvPr>
            <p:ph type="sldNum" idx="12"/>
          </p:nvPr>
        </p:nvSpPr>
        <p:spPr/>
        <p:txBody>
          <a:bodyPr/>
          <a:lstStyle/>
          <a:p>
            <a:fld id="{00000000-1234-1234-1234-123412341234}" type="slidenum">
              <a:rPr lang="en-US" smtClean="0"/>
              <a:pPr/>
              <a:t>14</a:t>
            </a:fld>
            <a:endParaRPr lang="en-US" dirty="0"/>
          </a:p>
        </p:txBody>
      </p:sp>
      <p:pic>
        <p:nvPicPr>
          <p:cNvPr id="10" name="Picture 9">
            <a:extLst>
              <a:ext uri="{FF2B5EF4-FFF2-40B4-BE49-F238E27FC236}">
                <a16:creationId xmlns:a16="http://schemas.microsoft.com/office/drawing/2014/main" id="{BAA4D77A-3CFB-5F13-355A-B408EC6291AA}"/>
              </a:ext>
            </a:extLst>
          </p:cNvPr>
          <p:cNvPicPr>
            <a:picLocks noChangeAspect="1"/>
          </p:cNvPicPr>
          <p:nvPr/>
        </p:nvPicPr>
        <p:blipFill>
          <a:blip r:embed="rId2"/>
          <a:stretch>
            <a:fillRect/>
          </a:stretch>
        </p:blipFill>
        <p:spPr>
          <a:xfrm>
            <a:off x="1396721" y="74308"/>
            <a:ext cx="9611457" cy="6709383"/>
          </a:xfrm>
          <a:prstGeom prst="rect">
            <a:avLst/>
          </a:prstGeom>
        </p:spPr>
      </p:pic>
    </p:spTree>
    <p:extLst>
      <p:ext uri="{BB962C8B-B14F-4D97-AF65-F5344CB8AC3E}">
        <p14:creationId xmlns:p14="http://schemas.microsoft.com/office/powerpoint/2010/main" val="50926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2F7E9-C4FF-CE15-3B79-E6C4FC074ECE}"/>
              </a:ext>
            </a:extLst>
          </p:cNvPr>
          <p:cNvSpPr>
            <a:spLocks noGrp="1"/>
          </p:cNvSpPr>
          <p:nvPr>
            <p:ph type="ctrTitle"/>
          </p:nvPr>
        </p:nvSpPr>
        <p:spPr/>
        <p:txBody>
          <a:bodyPr/>
          <a:lstStyle/>
          <a:p>
            <a:r>
              <a:rPr lang="en-US" dirty="0"/>
              <a:t>Search and select: The PRISMA statement</a:t>
            </a:r>
          </a:p>
        </p:txBody>
      </p:sp>
      <p:sp>
        <p:nvSpPr>
          <p:cNvPr id="4" name="Slide Number Placeholder 3">
            <a:extLst>
              <a:ext uri="{FF2B5EF4-FFF2-40B4-BE49-F238E27FC236}">
                <a16:creationId xmlns:a16="http://schemas.microsoft.com/office/drawing/2014/main" id="{239F7D00-93AE-5412-A4FF-22E9D10BC3A5}"/>
              </a:ext>
            </a:extLst>
          </p:cNvPr>
          <p:cNvSpPr>
            <a:spLocks noGrp="1"/>
          </p:cNvSpPr>
          <p:nvPr>
            <p:ph type="sldNum" idx="12"/>
          </p:nvPr>
        </p:nvSpPr>
        <p:spPr/>
        <p:txBody>
          <a:bodyPr/>
          <a:lstStyle/>
          <a:p>
            <a:fld id="{00000000-1234-1234-1234-123412341234}" type="slidenum">
              <a:rPr lang="en-US" smtClean="0"/>
              <a:pPr/>
              <a:t>15</a:t>
            </a:fld>
            <a:endParaRPr lang="en-US" dirty="0"/>
          </a:p>
        </p:txBody>
      </p:sp>
      <p:sp>
        <p:nvSpPr>
          <p:cNvPr id="5" name="TextBox 4">
            <a:extLst>
              <a:ext uri="{FF2B5EF4-FFF2-40B4-BE49-F238E27FC236}">
                <a16:creationId xmlns:a16="http://schemas.microsoft.com/office/drawing/2014/main" id="{5DBDA5A9-D457-0D23-215B-90FCACBDD5CB}"/>
              </a:ext>
            </a:extLst>
          </p:cNvPr>
          <p:cNvSpPr txBox="1"/>
          <p:nvPr/>
        </p:nvSpPr>
        <p:spPr>
          <a:xfrm>
            <a:off x="2223757" y="6148467"/>
            <a:ext cx="8597225" cy="369332"/>
          </a:xfrm>
          <a:prstGeom prst="rect">
            <a:avLst/>
          </a:prstGeom>
          <a:noFill/>
        </p:spPr>
        <p:txBody>
          <a:bodyPr wrap="none" rtlCol="0">
            <a:spAutoFit/>
          </a:bodyPr>
          <a:lstStyle/>
          <a:p>
            <a:r>
              <a:rPr lang="en-US" sz="1800" b="0" i="0" dirty="0">
                <a:solidFill>
                  <a:srgbClr val="202122"/>
                </a:solidFill>
                <a:effectLst/>
                <a:latin typeface="Arial" panose="020B0604020202020204" pitchFamily="34" charset="0"/>
              </a:rPr>
              <a:t>PRISMA: Preferred Reporting Items for Systematic Reviews and Meta-Analyses</a:t>
            </a:r>
            <a:endParaRPr lang="en-US" sz="1800" dirty="0"/>
          </a:p>
        </p:txBody>
      </p:sp>
      <p:pic>
        <p:nvPicPr>
          <p:cNvPr id="2050" name="Picture 2" descr="The PRISMA flow diagram, depicting the flow of information through the different phases of a systematic review.">
            <a:extLst>
              <a:ext uri="{FF2B5EF4-FFF2-40B4-BE49-F238E27FC236}">
                <a16:creationId xmlns:a16="http://schemas.microsoft.com/office/drawing/2014/main" id="{121B6C8F-33F7-D9CD-2D65-1C152EF0E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600199"/>
            <a:ext cx="4199374" cy="403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742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fr-FR" dirty="0"/>
              <a:t>Not </a:t>
            </a:r>
            <a:r>
              <a:rPr lang="fr-FR" dirty="0" err="1"/>
              <a:t>quite</a:t>
            </a:r>
            <a:r>
              <a:rPr lang="fr-FR" dirty="0"/>
              <a:t> a </a:t>
            </a:r>
            <a:r>
              <a:rPr lang="fr-FR" dirty="0" err="1"/>
              <a:t>meta-analysis</a:t>
            </a:r>
            <a:endParaRPr lang="en-US" dirty="0"/>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16</a:t>
            </a:fld>
            <a:endParaRPr lang="en-US" dirty="0"/>
          </a:p>
        </p:txBody>
      </p:sp>
      <p:pic>
        <p:nvPicPr>
          <p:cNvPr id="5" name="Picture 4">
            <a:extLst>
              <a:ext uri="{FF2B5EF4-FFF2-40B4-BE49-F238E27FC236}">
                <a16:creationId xmlns:a16="http://schemas.microsoft.com/office/drawing/2014/main" id="{0952D38C-942D-767D-6DCB-ED17EC6B0DE8}"/>
              </a:ext>
            </a:extLst>
          </p:cNvPr>
          <p:cNvPicPr>
            <a:picLocks noChangeAspect="1"/>
          </p:cNvPicPr>
          <p:nvPr/>
        </p:nvPicPr>
        <p:blipFill>
          <a:blip r:embed="rId3"/>
          <a:stretch>
            <a:fillRect/>
          </a:stretch>
        </p:blipFill>
        <p:spPr>
          <a:xfrm>
            <a:off x="2491931" y="1371275"/>
            <a:ext cx="7254366" cy="5330975"/>
          </a:xfrm>
          <a:prstGeom prst="rect">
            <a:avLst/>
          </a:prstGeom>
        </p:spPr>
      </p:pic>
    </p:spTree>
    <p:extLst>
      <p:ext uri="{BB962C8B-B14F-4D97-AF65-F5344CB8AC3E}">
        <p14:creationId xmlns:p14="http://schemas.microsoft.com/office/powerpoint/2010/main" val="206167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How to read a meta-analysis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17</a:t>
            </a:fld>
            <a:endParaRPr lang="en-US" dirty="0"/>
          </a:p>
        </p:txBody>
      </p:sp>
      <p:pic>
        <p:nvPicPr>
          <p:cNvPr id="8" name="Picture 7">
            <a:extLst>
              <a:ext uri="{FF2B5EF4-FFF2-40B4-BE49-F238E27FC236}">
                <a16:creationId xmlns:a16="http://schemas.microsoft.com/office/drawing/2014/main" id="{D79D0723-98D7-4308-BA2B-6C28735CDDAA}"/>
              </a:ext>
            </a:extLst>
          </p:cNvPr>
          <p:cNvPicPr>
            <a:picLocks noChangeAspect="1"/>
          </p:cNvPicPr>
          <p:nvPr/>
        </p:nvPicPr>
        <p:blipFill>
          <a:blip r:embed="rId3"/>
          <a:stretch>
            <a:fillRect/>
          </a:stretch>
        </p:blipFill>
        <p:spPr>
          <a:xfrm>
            <a:off x="3637503" y="1288177"/>
            <a:ext cx="5636476" cy="5313590"/>
          </a:xfrm>
          <a:prstGeom prst="rect">
            <a:avLst/>
          </a:prstGeom>
        </p:spPr>
      </p:pic>
    </p:spTree>
    <p:extLst>
      <p:ext uri="{BB962C8B-B14F-4D97-AF65-F5344CB8AC3E}">
        <p14:creationId xmlns:p14="http://schemas.microsoft.com/office/powerpoint/2010/main" val="3803595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What’s a “big” effect?</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18</a:t>
            </a:fld>
            <a:endParaRPr lang="en-US" dirty="0"/>
          </a:p>
        </p:txBody>
      </p:sp>
      <p:pic>
        <p:nvPicPr>
          <p:cNvPr id="5" name="Picture 4">
            <a:extLst>
              <a:ext uri="{FF2B5EF4-FFF2-40B4-BE49-F238E27FC236}">
                <a16:creationId xmlns:a16="http://schemas.microsoft.com/office/drawing/2014/main" id="{6036E9F5-D397-7DA3-1586-33AC2A9A9C23}"/>
              </a:ext>
            </a:extLst>
          </p:cNvPr>
          <p:cNvPicPr>
            <a:picLocks noChangeAspect="1"/>
          </p:cNvPicPr>
          <p:nvPr/>
        </p:nvPicPr>
        <p:blipFill>
          <a:blip r:embed="rId3"/>
          <a:stretch>
            <a:fillRect/>
          </a:stretch>
        </p:blipFill>
        <p:spPr>
          <a:xfrm>
            <a:off x="6173093" y="1577591"/>
            <a:ext cx="5697714" cy="4602532"/>
          </a:xfrm>
          <a:prstGeom prst="rect">
            <a:avLst/>
          </a:prstGeom>
        </p:spPr>
      </p:pic>
      <p:pic>
        <p:nvPicPr>
          <p:cNvPr id="7" name="Picture 6">
            <a:extLst>
              <a:ext uri="{FF2B5EF4-FFF2-40B4-BE49-F238E27FC236}">
                <a16:creationId xmlns:a16="http://schemas.microsoft.com/office/drawing/2014/main" id="{064C2DDE-BE51-5B0E-92FB-6CF825B9F103}"/>
              </a:ext>
            </a:extLst>
          </p:cNvPr>
          <p:cNvPicPr>
            <a:picLocks noChangeAspect="1"/>
          </p:cNvPicPr>
          <p:nvPr/>
        </p:nvPicPr>
        <p:blipFill>
          <a:blip r:embed="rId4"/>
          <a:stretch>
            <a:fillRect/>
          </a:stretch>
        </p:blipFill>
        <p:spPr>
          <a:xfrm>
            <a:off x="990200" y="4103062"/>
            <a:ext cx="4184701" cy="1163459"/>
          </a:xfrm>
          <a:prstGeom prst="rect">
            <a:avLst/>
          </a:prstGeom>
        </p:spPr>
      </p:pic>
      <p:pic>
        <p:nvPicPr>
          <p:cNvPr id="10" name="Picture 9">
            <a:extLst>
              <a:ext uri="{FF2B5EF4-FFF2-40B4-BE49-F238E27FC236}">
                <a16:creationId xmlns:a16="http://schemas.microsoft.com/office/drawing/2014/main" id="{3E705330-C903-AF7D-3982-7DFCEFB19ADA}"/>
              </a:ext>
            </a:extLst>
          </p:cNvPr>
          <p:cNvPicPr>
            <a:picLocks noChangeAspect="1"/>
          </p:cNvPicPr>
          <p:nvPr/>
        </p:nvPicPr>
        <p:blipFill>
          <a:blip r:embed="rId5"/>
          <a:stretch>
            <a:fillRect/>
          </a:stretch>
        </p:blipFill>
        <p:spPr>
          <a:xfrm>
            <a:off x="411983" y="1591479"/>
            <a:ext cx="4463628" cy="2287378"/>
          </a:xfrm>
          <a:prstGeom prst="rect">
            <a:avLst/>
          </a:prstGeom>
        </p:spPr>
      </p:pic>
    </p:spTree>
    <p:extLst>
      <p:ext uri="{BB962C8B-B14F-4D97-AF65-F5344CB8AC3E}">
        <p14:creationId xmlns:p14="http://schemas.microsoft.com/office/powerpoint/2010/main" val="474042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research process&#10;&#10;Description automatically generated with medium confidence">
            <a:extLst>
              <a:ext uri="{FF2B5EF4-FFF2-40B4-BE49-F238E27FC236}">
                <a16:creationId xmlns:a16="http://schemas.microsoft.com/office/drawing/2014/main" id="{A7C03F23-F77B-E078-FB55-68E828D2FCE0}"/>
              </a:ext>
            </a:extLst>
          </p:cNvPr>
          <p:cNvPicPr>
            <a:picLocks noChangeAspect="1"/>
          </p:cNvPicPr>
          <p:nvPr/>
        </p:nvPicPr>
        <p:blipFill>
          <a:blip r:embed="rId2"/>
          <a:stretch>
            <a:fillRect/>
          </a:stretch>
        </p:blipFill>
        <p:spPr>
          <a:xfrm>
            <a:off x="1309019" y="571101"/>
            <a:ext cx="9573961" cy="5715798"/>
          </a:xfrm>
          <a:prstGeom prst="rect">
            <a:avLst/>
          </a:prstGeom>
        </p:spPr>
      </p:pic>
    </p:spTree>
    <p:extLst>
      <p:ext uri="{BB962C8B-B14F-4D97-AF65-F5344CB8AC3E}">
        <p14:creationId xmlns:p14="http://schemas.microsoft.com/office/powerpoint/2010/main" val="342614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Finding meta-analyses, systematic reviews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19</a:t>
            </a:fld>
            <a:endParaRPr lang="en-US" dirty="0"/>
          </a:p>
        </p:txBody>
      </p:sp>
      <p:sp>
        <p:nvSpPr>
          <p:cNvPr id="17" name="Google Shape;872;g24510cd52a3_0_867">
            <a:extLst>
              <a:ext uri="{FF2B5EF4-FFF2-40B4-BE49-F238E27FC236}">
                <a16:creationId xmlns:a16="http://schemas.microsoft.com/office/drawing/2014/main" id="{3D31E759-6CD4-5EC4-B339-F477FBC70E65}"/>
              </a:ext>
            </a:extLst>
          </p:cNvPr>
          <p:cNvSpPr/>
          <p:nvPr/>
        </p:nvSpPr>
        <p:spPr>
          <a:xfrm>
            <a:off x="6889078"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“Aggregators”</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28" name="Google Shape;872;g24510cd52a3_0_867">
            <a:extLst>
              <a:ext uri="{FF2B5EF4-FFF2-40B4-BE49-F238E27FC236}">
                <a16:creationId xmlns:a16="http://schemas.microsoft.com/office/drawing/2014/main" id="{2362B61C-6B58-5B8E-1B81-08077FD2CF7F}"/>
              </a:ext>
            </a:extLst>
          </p:cNvPr>
          <p:cNvSpPr/>
          <p:nvPr/>
        </p:nvSpPr>
        <p:spPr>
          <a:xfrm>
            <a:off x="6889078" y="3120262"/>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Campbell Collaboration</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9" name="Google Shape;872;g24510cd52a3_0_867">
            <a:extLst>
              <a:ext uri="{FF2B5EF4-FFF2-40B4-BE49-F238E27FC236}">
                <a16:creationId xmlns:a16="http://schemas.microsoft.com/office/drawing/2014/main" id="{DB87274E-7E89-F60B-5D17-EBF3CE25ED6A}"/>
              </a:ext>
            </a:extLst>
          </p:cNvPr>
          <p:cNvSpPr/>
          <p:nvPr/>
        </p:nvSpPr>
        <p:spPr>
          <a:xfrm>
            <a:off x="6889078"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What Works Clearinghouse</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0" name="Google Shape;872;g24510cd52a3_0_867">
            <a:extLst>
              <a:ext uri="{FF2B5EF4-FFF2-40B4-BE49-F238E27FC236}">
                <a16:creationId xmlns:a16="http://schemas.microsoft.com/office/drawing/2014/main" id="{30CBC241-7169-C03E-8EE9-8244570C46A6}"/>
              </a:ext>
            </a:extLst>
          </p:cNvPr>
          <p:cNvSpPr/>
          <p:nvPr/>
        </p:nvSpPr>
        <p:spPr>
          <a:xfrm>
            <a:off x="6889078" y="3857525"/>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3ie</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740F312C-BCA7-C461-9CD1-00F0175A6F18}"/>
              </a:ext>
            </a:extLst>
          </p:cNvPr>
          <p:cNvSpPr/>
          <p:nvPr/>
        </p:nvSpPr>
        <p:spPr>
          <a:xfrm>
            <a:off x="3022163" y="1645736"/>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BAC49"/>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chemeClr val="lt1"/>
                </a:solidFill>
                <a:latin typeface="Fira Sans Condensed Black" panose="020B0A03050000020004" pitchFamily="34" charset="0"/>
                <a:ea typeface="Century Gothic"/>
                <a:cs typeface="Century Gothic"/>
                <a:sym typeface="Century Gothic"/>
              </a:rPr>
              <a:t>Academic journals</a:t>
            </a:r>
            <a:endParaRPr sz="1800" b="1" i="0" u="none" strike="noStrike" cap="none" dirty="0">
              <a:solidFill>
                <a:schemeClr val="lt1"/>
              </a:solidFill>
              <a:latin typeface="Fira Sans Condensed Black" panose="020B0A03050000020004" pitchFamily="34" charset="0"/>
              <a:ea typeface="Century Gothic"/>
              <a:cs typeface="Century Gothic"/>
              <a:sym typeface="Century Gothic"/>
            </a:endParaRPr>
          </a:p>
        </p:txBody>
      </p:sp>
      <p:sp>
        <p:nvSpPr>
          <p:cNvPr id="3" name="Google Shape;872;g24510cd52a3_0_867">
            <a:extLst>
              <a:ext uri="{FF2B5EF4-FFF2-40B4-BE49-F238E27FC236}">
                <a16:creationId xmlns:a16="http://schemas.microsoft.com/office/drawing/2014/main" id="{CC2D1559-82D1-470B-0656-9E21A4716C86}"/>
              </a:ext>
            </a:extLst>
          </p:cNvPr>
          <p:cNvSpPr/>
          <p:nvPr/>
        </p:nvSpPr>
        <p:spPr>
          <a:xfrm>
            <a:off x="3022163" y="2382999"/>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Review of Educational Research</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8" name="Google Shape;872;g24510cd52a3_0_867">
            <a:extLst>
              <a:ext uri="{FF2B5EF4-FFF2-40B4-BE49-F238E27FC236}">
                <a16:creationId xmlns:a16="http://schemas.microsoft.com/office/drawing/2014/main" id="{2CC1F1CD-21FD-9AFB-6006-EE34E986758C}"/>
              </a:ext>
            </a:extLst>
          </p:cNvPr>
          <p:cNvSpPr/>
          <p:nvPr/>
        </p:nvSpPr>
        <p:spPr>
          <a:xfrm>
            <a:off x="6889078" y="4594788"/>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Edu. Endowment Foundation (EEF)</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9" name="Google Shape;872;g24510cd52a3_0_867">
            <a:extLst>
              <a:ext uri="{FF2B5EF4-FFF2-40B4-BE49-F238E27FC236}">
                <a16:creationId xmlns:a16="http://schemas.microsoft.com/office/drawing/2014/main" id="{659BFD24-00C2-D83C-1D6D-64879D4256B5}"/>
              </a:ext>
            </a:extLst>
          </p:cNvPr>
          <p:cNvSpPr/>
          <p:nvPr/>
        </p:nvSpPr>
        <p:spPr>
          <a:xfrm>
            <a:off x="3022163" y="3120261"/>
            <a:ext cx="2280761" cy="520197"/>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dirty="0">
                <a:solidFill>
                  <a:srgbClr val="DBAC49"/>
                </a:solidFill>
                <a:latin typeface="Fira Sans Condensed Black" panose="020B0A03050000020004" pitchFamily="34" charset="0"/>
                <a:ea typeface="Century Gothic"/>
                <a:cs typeface="Century Gothic"/>
                <a:sym typeface="Century Gothic"/>
              </a:rPr>
              <a:t>Educational Research Review</a:t>
            </a:r>
            <a:endParaRPr sz="18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16411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20</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endParaRPr lang="en-US" sz="2400" b="1" i="1" dirty="0">
              <a:solidFill>
                <a:srgbClr val="DBAC49"/>
              </a:solidFill>
              <a:latin typeface="Fira Sans Condensed Black" panose="020B0A03050000020004" pitchFamily="34" charset="0"/>
              <a:ea typeface="Century Gothic"/>
              <a:cs typeface="Century Gothic"/>
              <a:sym typeface="Century Gothic"/>
            </a:endParaRPr>
          </a:p>
          <a:p>
            <a:pPr lvl="0" algn="ctr">
              <a:lnSpc>
                <a:spcPct val="90000"/>
              </a:lnSpc>
              <a:buSzPts val="1800"/>
            </a:pPr>
            <a:r>
              <a:rPr lang="en-US" sz="2400" b="1" i="1" dirty="0">
                <a:solidFill>
                  <a:srgbClr val="DBAC49"/>
                </a:solidFill>
                <a:latin typeface="Fira Sans Condensed Black" panose="020B0A03050000020004" pitchFamily="34" charset="0"/>
                <a:ea typeface="Century Gothic"/>
                <a:cs typeface="Century Gothic"/>
                <a:sym typeface="Century Gothic"/>
              </a:rPr>
              <a:t>“Meta-analysis is a sausage factory that</a:t>
            </a:r>
            <a:br>
              <a:rPr lang="en-US" sz="2400" b="1" i="1" dirty="0">
                <a:solidFill>
                  <a:srgbClr val="DBAC49"/>
                </a:solidFill>
                <a:latin typeface="Fira Sans Condensed Black" panose="020B0A03050000020004" pitchFamily="34" charset="0"/>
                <a:ea typeface="Century Gothic"/>
                <a:cs typeface="Century Gothic"/>
                <a:sym typeface="Century Gothic"/>
              </a:rPr>
            </a:br>
            <a:r>
              <a:rPr lang="en-US" sz="2400" b="1" i="1" dirty="0">
                <a:solidFill>
                  <a:srgbClr val="DBAC49"/>
                </a:solidFill>
                <a:latin typeface="Fira Sans Condensed Black" panose="020B0A03050000020004" pitchFamily="34" charset="0"/>
                <a:ea typeface="Century Gothic"/>
                <a:cs typeface="Century Gothic"/>
                <a:sym typeface="Century Gothic"/>
              </a:rPr>
              <a:t> </a:t>
            </a:r>
            <a:br>
              <a:rPr lang="en-US" sz="2400" b="1" i="1" dirty="0">
                <a:solidFill>
                  <a:srgbClr val="DBAC49"/>
                </a:solidFill>
                <a:latin typeface="Fira Sans Condensed Black" panose="020B0A03050000020004" pitchFamily="34" charset="0"/>
                <a:ea typeface="Century Gothic"/>
                <a:cs typeface="Century Gothic"/>
                <a:sym typeface="Century Gothic"/>
              </a:rPr>
            </a:br>
            <a:r>
              <a:rPr lang="en-US" sz="2400" b="1" i="1" dirty="0">
                <a:solidFill>
                  <a:srgbClr val="DBAC49"/>
                </a:solidFill>
                <a:latin typeface="Fira Sans Condensed Black" panose="020B0A03050000020004" pitchFamily="34" charset="0"/>
                <a:ea typeface="Century Gothic"/>
                <a:cs typeface="Century Gothic"/>
                <a:sym typeface="Century Gothic"/>
              </a:rPr>
              <a:t>uses sausages by other factories as inputs.”</a:t>
            </a:r>
            <a:br>
              <a:rPr lang="en-US" sz="2400" b="1" i="1" dirty="0">
                <a:solidFill>
                  <a:srgbClr val="DBAC49"/>
                </a:solidFill>
                <a:latin typeface="Fira Sans Condensed Black" panose="020B0A03050000020004" pitchFamily="34" charset="0"/>
                <a:ea typeface="Century Gothic"/>
                <a:cs typeface="Century Gothic"/>
                <a:sym typeface="Century Gothic"/>
              </a:rPr>
            </a:br>
            <a:br>
              <a:rPr lang="en-US" sz="2400" b="1" i="1" dirty="0">
                <a:solidFill>
                  <a:srgbClr val="DBAC49"/>
                </a:solidFill>
                <a:latin typeface="Fira Sans Condensed Black" panose="020B0A03050000020004" pitchFamily="34" charset="0"/>
                <a:ea typeface="Century Gothic"/>
                <a:cs typeface="Century Gothic"/>
                <a:sym typeface="Century Gothic"/>
              </a:rPr>
            </a:br>
            <a:r>
              <a:rPr lang="en-US" sz="1600" b="1" dirty="0">
                <a:solidFill>
                  <a:srgbClr val="DBAC49"/>
                </a:solidFill>
                <a:latin typeface="Fira Sans Condensed Black" panose="020B0A03050000020004" pitchFamily="34" charset="0"/>
                <a:ea typeface="Century Gothic"/>
                <a:cs typeface="Century Gothic"/>
                <a:sym typeface="Century Gothic"/>
              </a:rPr>
              <a:t>Uri </a:t>
            </a:r>
            <a:r>
              <a:rPr lang="en-US" sz="1600" b="1" dirty="0" err="1">
                <a:solidFill>
                  <a:srgbClr val="DBAC49"/>
                </a:solidFill>
                <a:latin typeface="Fira Sans Condensed Black" panose="020B0A03050000020004" pitchFamily="34" charset="0"/>
                <a:ea typeface="Century Gothic"/>
                <a:cs typeface="Century Gothic"/>
                <a:sym typeface="Century Gothic"/>
              </a:rPr>
              <a:t>Simonsohn</a:t>
            </a:r>
            <a:r>
              <a:rPr lang="en-US" sz="2400" b="1" dirty="0">
                <a:solidFill>
                  <a:srgbClr val="DBAC49"/>
                </a:solidFill>
                <a:latin typeface="Fira Sans Condensed Black" panose="020B0A03050000020004" pitchFamily="34" charset="0"/>
                <a:ea typeface="Century Gothic"/>
                <a:cs typeface="Century Gothic"/>
                <a:sym typeface="Century Gothic"/>
              </a:rPr>
              <a:t> </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666347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E2E75B-1ECE-AB67-8EAD-6164883BAC05}"/>
              </a:ext>
            </a:extLst>
          </p:cNvPr>
          <p:cNvSpPr>
            <a:spLocks noGrp="1"/>
          </p:cNvSpPr>
          <p:nvPr>
            <p:ph type="body" idx="1"/>
          </p:nvPr>
        </p:nvSpPr>
        <p:spPr/>
        <p:txBody>
          <a:bodyPr/>
          <a:lstStyle/>
          <a:p>
            <a:r>
              <a:rPr lang="en-US" dirty="0"/>
              <a:t>Cost-effectiveness </a:t>
            </a:r>
            <a:br>
              <a:rPr lang="en-US" dirty="0"/>
            </a:br>
            <a:r>
              <a:rPr lang="en-US" dirty="0"/>
              <a:t>analysis</a:t>
            </a:r>
          </a:p>
        </p:txBody>
      </p:sp>
    </p:spTree>
    <p:extLst>
      <p:ext uri="{BB962C8B-B14F-4D97-AF65-F5344CB8AC3E}">
        <p14:creationId xmlns:p14="http://schemas.microsoft.com/office/powerpoint/2010/main" val="48536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Intuition</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22</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One intervention creates a 0.2SD impact for $100 per student </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&gt; </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Another intervention creates a 0.2SD impact for $1000 per student </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So, …</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313367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The question</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23</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A93E31"/>
                </a:solidFill>
                <a:latin typeface="Fira Sans Condensed Black" panose="020B0A03050000020004" pitchFamily="34" charset="0"/>
                <a:ea typeface="Century Gothic"/>
                <a:cs typeface="Century Gothic"/>
                <a:sym typeface="Century Gothic"/>
              </a:rPr>
              <a:t>If we have multiple interventions</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that create differently-sized impacts on the same outcome</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at different costs, then</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how can we rank these interventions? </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283816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130446-85F7-9BE5-6018-E863C84307B3}"/>
              </a:ext>
            </a:extLst>
          </p:cNvPr>
          <p:cNvSpPr>
            <a:spLocks noGrp="1"/>
          </p:cNvSpPr>
          <p:nvPr>
            <p:ph type="sldNum" idx="12"/>
          </p:nvPr>
        </p:nvSpPr>
        <p:spPr/>
        <p:txBody>
          <a:bodyPr/>
          <a:lstStyle/>
          <a:p>
            <a:fld id="{00000000-1234-1234-1234-123412341234}" type="slidenum">
              <a:rPr lang="en-US" smtClean="0"/>
              <a:pPr/>
              <a:t>24</a:t>
            </a:fld>
            <a:endParaRPr lang="en-US" dirty="0"/>
          </a:p>
        </p:txBody>
      </p:sp>
      <p:pic>
        <p:nvPicPr>
          <p:cNvPr id="3074" name="Picture 2" descr="Figure 1.  Key analytical components of analyses using cost evidence along the theory of change. Costing is an essential component of all analyses using cost evidence. Cost efficiency analysis (CEA) estimates the ratio of programme costs to outputs created. Going a step further in the causal chain, cost-effectiveness analysis compares the cost per unit change in an outcome of interest between two or more interventions. Cost-utility analysis (CUA) and cost-benefit analysis (CBA) require conversion of these outcome measures into a common metric for utility and into monetary terms, respectively. CEA, CUA, and CBA are all types of economic evaluation because of their focus on costs relative to outcomes (variously quantified).">
            <a:extLst>
              <a:ext uri="{FF2B5EF4-FFF2-40B4-BE49-F238E27FC236}">
                <a16:creationId xmlns:a16="http://schemas.microsoft.com/office/drawing/2014/main" id="{65595F16-652A-81EA-AE08-41E0BC19F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303" y="471751"/>
            <a:ext cx="9721955" cy="59144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A2E34A9-ED66-F3EA-317D-79C5E32FF606}"/>
              </a:ext>
            </a:extLst>
          </p:cNvPr>
          <p:cNvCxnSpPr/>
          <p:nvPr/>
        </p:nvCxnSpPr>
        <p:spPr>
          <a:xfrm flipV="1">
            <a:off x="711200" y="3759200"/>
            <a:ext cx="2198255" cy="7296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130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E89357-413C-F73A-4F9F-DDD355CD7E87}"/>
              </a:ext>
            </a:extLst>
          </p:cNvPr>
          <p:cNvSpPr>
            <a:spLocks noGrp="1"/>
          </p:cNvSpPr>
          <p:nvPr>
            <p:ph type="sldNum" idx="11"/>
          </p:nvPr>
        </p:nvSpPr>
        <p:spPr/>
        <p:txBody>
          <a:bodyPr/>
          <a:lstStyle/>
          <a:p>
            <a:fld id="{00000000-1234-1234-1234-123412341234}" type="slidenum">
              <a:rPr lang="en-US" smtClean="0"/>
              <a:pPr/>
              <a:t>25</a:t>
            </a:fld>
            <a:endParaRPr lang="en-US" dirty="0"/>
          </a:p>
        </p:txBody>
      </p:sp>
      <p:pic>
        <p:nvPicPr>
          <p:cNvPr id="2" name="Picture 1">
            <a:extLst>
              <a:ext uri="{FF2B5EF4-FFF2-40B4-BE49-F238E27FC236}">
                <a16:creationId xmlns:a16="http://schemas.microsoft.com/office/drawing/2014/main" id="{99CFCFD2-E65D-5B41-C871-024920D21B37}"/>
              </a:ext>
            </a:extLst>
          </p:cNvPr>
          <p:cNvPicPr>
            <a:picLocks noChangeAspect="1"/>
          </p:cNvPicPr>
          <p:nvPr/>
        </p:nvPicPr>
        <p:blipFill rotWithShape="1">
          <a:blip r:embed="rId3"/>
          <a:srcRect b="54191"/>
          <a:stretch/>
        </p:blipFill>
        <p:spPr>
          <a:xfrm>
            <a:off x="2935959" y="1684457"/>
            <a:ext cx="6320082" cy="3489086"/>
          </a:xfrm>
          <a:prstGeom prst="rect">
            <a:avLst/>
          </a:prstGeom>
        </p:spPr>
      </p:pic>
    </p:spTree>
    <p:extLst>
      <p:ext uri="{BB962C8B-B14F-4D97-AF65-F5344CB8AC3E}">
        <p14:creationId xmlns:p14="http://schemas.microsoft.com/office/powerpoint/2010/main" val="3273962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247FCD-64F1-FB1F-0A3E-ACD89067C0C1}"/>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4" name="Picture 3">
            <a:extLst>
              <a:ext uri="{FF2B5EF4-FFF2-40B4-BE49-F238E27FC236}">
                <a16:creationId xmlns:a16="http://schemas.microsoft.com/office/drawing/2014/main" id="{8B49FB71-A007-36AC-8725-717B42545078}"/>
              </a:ext>
            </a:extLst>
          </p:cNvPr>
          <p:cNvPicPr>
            <a:picLocks noChangeAspect="1"/>
          </p:cNvPicPr>
          <p:nvPr/>
        </p:nvPicPr>
        <p:blipFill rotWithShape="1">
          <a:blip r:embed="rId2"/>
          <a:srcRect t="47386"/>
          <a:stretch/>
        </p:blipFill>
        <p:spPr>
          <a:xfrm>
            <a:off x="3162529" y="1410854"/>
            <a:ext cx="6365658" cy="4036292"/>
          </a:xfrm>
          <a:prstGeom prst="rect">
            <a:avLst/>
          </a:prstGeom>
        </p:spPr>
      </p:pic>
    </p:spTree>
    <p:extLst>
      <p:ext uri="{BB962C8B-B14F-4D97-AF65-F5344CB8AC3E}">
        <p14:creationId xmlns:p14="http://schemas.microsoft.com/office/powerpoint/2010/main" val="3627727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CC4884-C087-077A-CCB9-11BCC38E29B6}"/>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F7B40DED-5C82-20FE-C129-E5381F9377BC}"/>
              </a:ext>
            </a:extLst>
          </p:cNvPr>
          <p:cNvPicPr>
            <a:picLocks noChangeAspect="1"/>
          </p:cNvPicPr>
          <p:nvPr/>
        </p:nvPicPr>
        <p:blipFill>
          <a:blip r:embed="rId3"/>
          <a:stretch>
            <a:fillRect/>
          </a:stretch>
        </p:blipFill>
        <p:spPr>
          <a:xfrm>
            <a:off x="2240783" y="237741"/>
            <a:ext cx="7914166" cy="6431152"/>
          </a:xfrm>
          <a:prstGeom prst="rect">
            <a:avLst/>
          </a:prstGeom>
        </p:spPr>
      </p:pic>
    </p:spTree>
    <p:extLst>
      <p:ext uri="{BB962C8B-B14F-4D97-AF65-F5344CB8AC3E}">
        <p14:creationId xmlns:p14="http://schemas.microsoft.com/office/powerpoint/2010/main" val="242567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EB487D-3B21-BC3F-CE5B-B435706CA847}"/>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4" name="Picture 3">
            <a:extLst>
              <a:ext uri="{FF2B5EF4-FFF2-40B4-BE49-F238E27FC236}">
                <a16:creationId xmlns:a16="http://schemas.microsoft.com/office/drawing/2014/main" id="{90CD6579-0CE4-71E7-CB2B-5CA9DAFC7CFB}"/>
              </a:ext>
            </a:extLst>
          </p:cNvPr>
          <p:cNvPicPr>
            <a:picLocks noChangeAspect="1"/>
          </p:cNvPicPr>
          <p:nvPr/>
        </p:nvPicPr>
        <p:blipFill>
          <a:blip r:embed="rId3"/>
          <a:stretch>
            <a:fillRect/>
          </a:stretch>
        </p:blipFill>
        <p:spPr>
          <a:xfrm>
            <a:off x="3223011" y="83530"/>
            <a:ext cx="5745978" cy="6690940"/>
          </a:xfrm>
          <a:prstGeom prst="rect">
            <a:avLst/>
          </a:prstGeom>
        </p:spPr>
      </p:pic>
      <p:sp>
        <p:nvSpPr>
          <p:cNvPr id="3" name="TextBox 7">
            <a:extLst>
              <a:ext uri="{FF2B5EF4-FFF2-40B4-BE49-F238E27FC236}">
                <a16:creationId xmlns:a16="http://schemas.microsoft.com/office/drawing/2014/main" id="{E69597A7-15C1-4D64-AEB8-9CE7AF99972D}"/>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Angrist et al. 2013</a:t>
            </a:r>
          </a:p>
        </p:txBody>
      </p:sp>
    </p:spTree>
    <p:extLst>
      <p:ext uri="{BB962C8B-B14F-4D97-AF65-F5344CB8AC3E}">
        <p14:creationId xmlns:p14="http://schemas.microsoft.com/office/powerpoint/2010/main" val="244573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Plan for today</a:t>
            </a:r>
          </a:p>
        </p:txBody>
      </p:sp>
      <p:sp>
        <p:nvSpPr>
          <p:cNvPr id="7" name="TextBox 6">
            <a:extLst>
              <a:ext uri="{FF2B5EF4-FFF2-40B4-BE49-F238E27FC236}">
                <a16:creationId xmlns:a16="http://schemas.microsoft.com/office/drawing/2014/main" id="{D75F97D2-8082-B7E2-EA2B-2711AD7978DA}"/>
              </a:ext>
            </a:extLst>
          </p:cNvPr>
          <p:cNvSpPr txBox="1"/>
          <p:nvPr/>
        </p:nvSpPr>
        <p:spPr>
          <a:xfrm>
            <a:off x="4353371" y="2021584"/>
            <a:ext cx="3485249" cy="769441"/>
          </a:xfrm>
          <a:prstGeom prst="rect">
            <a:avLst/>
          </a:prstGeom>
          <a:solidFill>
            <a:srgbClr val="DBAC49"/>
          </a:solidFill>
        </p:spPr>
        <p:txBody>
          <a:bodyPr wrap="none" rtlCol="0">
            <a:spAutoFit/>
          </a:bodyPr>
          <a:lstStyle/>
          <a:p>
            <a:r>
              <a:rPr lang="en-US" sz="4400" b="1" dirty="0">
                <a:solidFill>
                  <a:schemeClr val="bg1"/>
                </a:solidFill>
                <a:latin typeface="Fira Sans Condensed" panose="020B0503050000020004" pitchFamily="34" charset="0"/>
              </a:rPr>
              <a:t>Meta-analysis</a:t>
            </a:r>
          </a:p>
        </p:txBody>
      </p:sp>
      <p:sp>
        <p:nvSpPr>
          <p:cNvPr id="8" name="TextBox 7">
            <a:extLst>
              <a:ext uri="{FF2B5EF4-FFF2-40B4-BE49-F238E27FC236}">
                <a16:creationId xmlns:a16="http://schemas.microsoft.com/office/drawing/2014/main" id="{DE430DE4-40D6-7ABC-C0E6-8120B58667B8}"/>
              </a:ext>
            </a:extLst>
          </p:cNvPr>
          <p:cNvSpPr txBox="1"/>
          <p:nvPr/>
        </p:nvSpPr>
        <p:spPr>
          <a:xfrm>
            <a:off x="2780824" y="3234418"/>
            <a:ext cx="6630341"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Cost-effectiveness analysis</a:t>
            </a:r>
          </a:p>
        </p:txBody>
      </p:sp>
      <p:sp>
        <p:nvSpPr>
          <p:cNvPr id="9" name="TextBox 8">
            <a:extLst>
              <a:ext uri="{FF2B5EF4-FFF2-40B4-BE49-F238E27FC236}">
                <a16:creationId xmlns:a16="http://schemas.microsoft.com/office/drawing/2014/main" id="{748AE353-B33C-BD8F-1A76-FCED515506D2}"/>
              </a:ext>
            </a:extLst>
          </p:cNvPr>
          <p:cNvSpPr txBox="1"/>
          <p:nvPr/>
        </p:nvSpPr>
        <p:spPr>
          <a:xfrm>
            <a:off x="2289505" y="4447252"/>
            <a:ext cx="7773282" cy="769441"/>
          </a:xfrm>
          <a:prstGeom prst="rect">
            <a:avLst/>
          </a:prstGeom>
          <a:solidFill>
            <a:srgbClr val="6C9FB4"/>
          </a:solidFill>
        </p:spPr>
        <p:txBody>
          <a:bodyPr wrap="none" rtlCol="0">
            <a:spAutoFit/>
          </a:bodyPr>
          <a:lstStyle/>
          <a:p>
            <a:r>
              <a:rPr lang="en-US" sz="4400" b="1" dirty="0">
                <a:solidFill>
                  <a:schemeClr val="bg1"/>
                </a:solidFill>
                <a:latin typeface="Fira Sans Condensed" panose="020B0503050000020004" pitchFamily="34" charset="0"/>
              </a:rPr>
              <a:t>The ‘generalizability framework’</a:t>
            </a:r>
          </a:p>
        </p:txBody>
      </p:sp>
      <p:sp>
        <p:nvSpPr>
          <p:cNvPr id="2" name="Slide Number Placeholder 1">
            <a:extLst>
              <a:ext uri="{FF2B5EF4-FFF2-40B4-BE49-F238E27FC236}">
                <a16:creationId xmlns:a16="http://schemas.microsoft.com/office/drawing/2014/main" id="{0C9CC502-A82A-292A-ED4A-D1360B423B23}"/>
              </a:ext>
            </a:extLst>
          </p:cNvPr>
          <p:cNvSpPr>
            <a:spLocks noGrp="1"/>
          </p:cNvSpPr>
          <p:nvPr>
            <p:ph type="sldNum" idx="12"/>
          </p:nvPr>
        </p:nvSpPr>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33517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130446-85F7-9BE5-6018-E863C84307B3}"/>
              </a:ext>
            </a:extLst>
          </p:cNvPr>
          <p:cNvSpPr>
            <a:spLocks noGrp="1"/>
          </p:cNvSpPr>
          <p:nvPr>
            <p:ph type="sldNum" idx="12"/>
          </p:nvPr>
        </p:nvSpPr>
        <p:spPr/>
        <p:txBody>
          <a:bodyPr/>
          <a:lstStyle/>
          <a:p>
            <a:fld id="{00000000-1234-1234-1234-123412341234}" type="slidenum">
              <a:rPr lang="en-US" smtClean="0"/>
              <a:pPr/>
              <a:t>29</a:t>
            </a:fld>
            <a:endParaRPr lang="en-US" dirty="0"/>
          </a:p>
        </p:txBody>
      </p:sp>
      <p:pic>
        <p:nvPicPr>
          <p:cNvPr id="3074" name="Picture 2" descr="Figure 1.  Key analytical components of analyses using cost evidence along the theory of change. Costing is an essential component of all analyses using cost evidence. Cost efficiency analysis (CEA) estimates the ratio of programme costs to outputs created. Going a step further in the causal chain, cost-effectiveness analysis compares the cost per unit change in an outcome of interest between two or more interventions. Cost-utility analysis (CUA) and cost-benefit analysis (CBA) require conversion of these outcome measures into a common metric for utility and into monetary terms, respectively. CEA, CUA, and CBA are all types of economic evaluation because of their focus on costs relative to outcomes (variously quantified).">
            <a:extLst>
              <a:ext uri="{FF2B5EF4-FFF2-40B4-BE49-F238E27FC236}">
                <a16:creationId xmlns:a16="http://schemas.microsoft.com/office/drawing/2014/main" id="{65595F16-652A-81EA-AE08-41E0BC19F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303" y="471751"/>
            <a:ext cx="9721955" cy="5914498"/>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81885DAA-2FEC-10CD-DFB3-CC724C764DC3}"/>
              </a:ext>
            </a:extLst>
          </p:cNvPr>
          <p:cNvCxnSpPr/>
          <p:nvPr/>
        </p:nvCxnSpPr>
        <p:spPr>
          <a:xfrm flipV="1">
            <a:off x="572654" y="2798618"/>
            <a:ext cx="2198255" cy="7296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596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403154-98D0-532D-9E8F-E4FCFEEE3E9D}"/>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3" name="Picture 2">
            <a:extLst>
              <a:ext uri="{FF2B5EF4-FFF2-40B4-BE49-F238E27FC236}">
                <a16:creationId xmlns:a16="http://schemas.microsoft.com/office/drawing/2014/main" id="{3831ED3C-85A8-41D5-9A7F-CE98BC65E58A}"/>
              </a:ext>
            </a:extLst>
          </p:cNvPr>
          <p:cNvPicPr>
            <a:picLocks noChangeAspect="1"/>
          </p:cNvPicPr>
          <p:nvPr/>
        </p:nvPicPr>
        <p:blipFill>
          <a:blip r:embed="rId2"/>
          <a:stretch>
            <a:fillRect/>
          </a:stretch>
        </p:blipFill>
        <p:spPr>
          <a:xfrm>
            <a:off x="0" y="1352324"/>
            <a:ext cx="6103311" cy="3982160"/>
          </a:xfrm>
          <a:prstGeom prst="rect">
            <a:avLst/>
          </a:prstGeom>
        </p:spPr>
      </p:pic>
      <p:pic>
        <p:nvPicPr>
          <p:cNvPr id="4" name="Picture 3">
            <a:extLst>
              <a:ext uri="{FF2B5EF4-FFF2-40B4-BE49-F238E27FC236}">
                <a16:creationId xmlns:a16="http://schemas.microsoft.com/office/drawing/2014/main" id="{E403194A-8B81-4E0F-87ED-825140E68210}"/>
              </a:ext>
            </a:extLst>
          </p:cNvPr>
          <p:cNvPicPr>
            <a:picLocks noChangeAspect="1"/>
          </p:cNvPicPr>
          <p:nvPr/>
        </p:nvPicPr>
        <p:blipFill>
          <a:blip r:embed="rId3"/>
          <a:stretch>
            <a:fillRect/>
          </a:stretch>
        </p:blipFill>
        <p:spPr>
          <a:xfrm>
            <a:off x="5858137" y="1352324"/>
            <a:ext cx="6333864" cy="4153353"/>
          </a:xfrm>
          <a:prstGeom prst="rect">
            <a:avLst/>
          </a:prstGeom>
        </p:spPr>
      </p:pic>
      <p:sp>
        <p:nvSpPr>
          <p:cNvPr id="5" name="TextBox 7">
            <a:extLst>
              <a:ext uri="{FF2B5EF4-FFF2-40B4-BE49-F238E27FC236}">
                <a16:creationId xmlns:a16="http://schemas.microsoft.com/office/drawing/2014/main" id="{E56A9F42-DC4E-4FB7-A81D-E5387CD0CACF}"/>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Angrist et al. 2021</a:t>
            </a:r>
          </a:p>
        </p:txBody>
      </p:sp>
    </p:spTree>
    <p:extLst>
      <p:ext uri="{BB962C8B-B14F-4D97-AF65-F5344CB8AC3E}">
        <p14:creationId xmlns:p14="http://schemas.microsoft.com/office/powerpoint/2010/main" val="4040915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130446-85F7-9BE5-6018-E863C84307B3}"/>
              </a:ext>
            </a:extLst>
          </p:cNvPr>
          <p:cNvSpPr>
            <a:spLocks noGrp="1"/>
          </p:cNvSpPr>
          <p:nvPr>
            <p:ph type="sldNum" idx="12"/>
          </p:nvPr>
        </p:nvSpPr>
        <p:spPr/>
        <p:txBody>
          <a:bodyPr/>
          <a:lstStyle/>
          <a:p>
            <a:fld id="{00000000-1234-1234-1234-123412341234}" type="slidenum">
              <a:rPr lang="en-US" smtClean="0"/>
              <a:pPr/>
              <a:t>31</a:t>
            </a:fld>
            <a:endParaRPr lang="en-US" dirty="0"/>
          </a:p>
        </p:txBody>
      </p:sp>
      <p:pic>
        <p:nvPicPr>
          <p:cNvPr id="3074" name="Picture 2" descr="Figure 1.  Key analytical components of analyses using cost evidence along the theory of change. Costing is an essential component of all analyses using cost evidence. Cost efficiency analysis (CEA) estimates the ratio of programme costs to outputs created. Going a step further in the causal chain, cost-effectiveness analysis compares the cost per unit change in an outcome of interest between two or more interventions. Cost-utility analysis (CUA) and cost-benefit analysis (CBA) require conversion of these outcome measures into a common metric for utility and into monetary terms, respectively. CEA, CUA, and CBA are all types of economic evaluation because of their focus on costs relative to outcomes (variously quantified).">
            <a:extLst>
              <a:ext uri="{FF2B5EF4-FFF2-40B4-BE49-F238E27FC236}">
                <a16:creationId xmlns:a16="http://schemas.microsoft.com/office/drawing/2014/main" id="{65595F16-652A-81EA-AE08-41E0BC19F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303" y="471751"/>
            <a:ext cx="9721955" cy="5914498"/>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0C20B8E5-29B4-DA55-A414-E5DDE56EE40F}"/>
              </a:ext>
            </a:extLst>
          </p:cNvPr>
          <p:cNvCxnSpPr/>
          <p:nvPr/>
        </p:nvCxnSpPr>
        <p:spPr>
          <a:xfrm flipV="1">
            <a:off x="665018" y="1911928"/>
            <a:ext cx="2198255" cy="7296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306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AED13D-7781-51C7-1060-3C1CBFE6565B}"/>
              </a:ext>
            </a:extLst>
          </p:cNvPr>
          <p:cNvSpPr>
            <a:spLocks noGrp="1"/>
          </p:cNvSpPr>
          <p:nvPr>
            <p:ph type="sldNum" idx="11"/>
          </p:nvPr>
        </p:nvSpPr>
        <p:spPr/>
        <p:txBody>
          <a:bodyPr/>
          <a:lstStyle/>
          <a:p>
            <a:fld id="{00000000-1234-1234-1234-123412341234}" type="slidenum">
              <a:rPr lang="en-US" smtClean="0"/>
              <a:pPr/>
              <a:t>32</a:t>
            </a:fld>
            <a:endParaRPr lang="en-US" dirty="0"/>
          </a:p>
        </p:txBody>
      </p:sp>
      <p:pic>
        <p:nvPicPr>
          <p:cNvPr id="6" name="Picture 5">
            <a:extLst>
              <a:ext uri="{FF2B5EF4-FFF2-40B4-BE49-F238E27FC236}">
                <a16:creationId xmlns:a16="http://schemas.microsoft.com/office/drawing/2014/main" id="{DE2AF9B0-A12B-CABC-8930-7D275123133E}"/>
              </a:ext>
            </a:extLst>
          </p:cNvPr>
          <p:cNvPicPr>
            <a:picLocks noChangeAspect="1"/>
          </p:cNvPicPr>
          <p:nvPr/>
        </p:nvPicPr>
        <p:blipFill>
          <a:blip r:embed="rId3"/>
          <a:stretch>
            <a:fillRect/>
          </a:stretch>
        </p:blipFill>
        <p:spPr>
          <a:xfrm>
            <a:off x="2567634" y="338822"/>
            <a:ext cx="7056732" cy="6180356"/>
          </a:xfrm>
          <a:prstGeom prst="rect">
            <a:avLst/>
          </a:prstGeom>
        </p:spPr>
      </p:pic>
    </p:spTree>
    <p:extLst>
      <p:ext uri="{BB962C8B-B14F-4D97-AF65-F5344CB8AC3E}">
        <p14:creationId xmlns:p14="http://schemas.microsoft.com/office/powerpoint/2010/main" val="2695221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E2E75B-1ECE-AB67-8EAD-6164883BAC05}"/>
              </a:ext>
            </a:extLst>
          </p:cNvPr>
          <p:cNvSpPr>
            <a:spLocks noGrp="1"/>
          </p:cNvSpPr>
          <p:nvPr>
            <p:ph type="body" idx="1"/>
          </p:nvPr>
        </p:nvSpPr>
        <p:spPr/>
        <p:txBody>
          <a:bodyPr/>
          <a:lstStyle/>
          <a:p>
            <a:r>
              <a:rPr lang="en-US" dirty="0"/>
              <a:t>The </a:t>
            </a:r>
            <a:br>
              <a:rPr lang="en-US" dirty="0"/>
            </a:br>
            <a:r>
              <a:rPr lang="en-US" dirty="0"/>
              <a:t>‘generalizability framework’</a:t>
            </a:r>
          </a:p>
        </p:txBody>
      </p:sp>
    </p:spTree>
    <p:extLst>
      <p:ext uri="{BB962C8B-B14F-4D97-AF65-F5344CB8AC3E}">
        <p14:creationId xmlns:p14="http://schemas.microsoft.com/office/powerpoint/2010/main" val="1100550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Intuition</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34</a:t>
            </a:fld>
            <a:endParaRPr lang="en-US" dirty="0"/>
          </a:p>
        </p:txBody>
      </p:sp>
      <p:sp>
        <p:nvSpPr>
          <p:cNvPr id="3" name="Google Shape;872;g24510cd52a3_0_867">
            <a:extLst>
              <a:ext uri="{FF2B5EF4-FFF2-40B4-BE49-F238E27FC236}">
                <a16:creationId xmlns:a16="http://schemas.microsoft.com/office/drawing/2014/main" id="{94283A1F-DA9A-5AE8-85F6-9E17D82A6C8A}"/>
              </a:ext>
            </a:extLst>
          </p:cNvPr>
          <p:cNvSpPr/>
          <p:nvPr/>
        </p:nvSpPr>
        <p:spPr>
          <a:xfrm>
            <a:off x="1068421" y="2065685"/>
            <a:ext cx="10055157" cy="2726630"/>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9EDF3"/>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6C9FB4"/>
                </a:solidFill>
                <a:latin typeface="Fira Sans Condensed Black" panose="020B0A03050000020004" pitchFamily="34" charset="0"/>
                <a:ea typeface="Century Gothic"/>
                <a:cs typeface="Century Gothic"/>
                <a:sym typeface="Century Gothic"/>
              </a:rPr>
              <a:t>An intervention worked because it addressed binding constraint “A”.  </a:t>
            </a:r>
            <a:br>
              <a:rPr lang="en-US" sz="2400" b="1" dirty="0">
                <a:solidFill>
                  <a:srgbClr val="6C9FB4"/>
                </a:solidFill>
                <a:latin typeface="Fira Sans Condensed Black" panose="020B0A03050000020004" pitchFamily="34" charset="0"/>
                <a:ea typeface="Century Gothic"/>
                <a:cs typeface="Century Gothic"/>
                <a:sym typeface="Century Gothic"/>
              </a:rPr>
            </a:br>
            <a:br>
              <a:rPr lang="en-US" sz="2400" b="1" dirty="0">
                <a:solidFill>
                  <a:srgbClr val="6C9FB4"/>
                </a:solidFill>
                <a:latin typeface="Fira Sans Condensed Black" panose="020B0A03050000020004" pitchFamily="34" charset="0"/>
                <a:ea typeface="Century Gothic"/>
                <a:cs typeface="Century Gothic"/>
                <a:sym typeface="Century Gothic"/>
              </a:rPr>
            </a:br>
            <a:r>
              <a:rPr lang="en-US" sz="2400" b="1" dirty="0">
                <a:solidFill>
                  <a:srgbClr val="6C9FB4"/>
                </a:solidFill>
                <a:latin typeface="Fira Sans Condensed Black" panose="020B0A03050000020004" pitchFamily="34" charset="0"/>
                <a:ea typeface="Century Gothic"/>
                <a:cs typeface="Century Gothic"/>
                <a:sym typeface="Century Gothic"/>
              </a:rPr>
              <a:t>Another context also struggles with the same binding constraint “A”? </a:t>
            </a:r>
            <a:br>
              <a:rPr lang="en-US" sz="2400" b="1" dirty="0">
                <a:solidFill>
                  <a:srgbClr val="6C9FB4"/>
                </a:solidFill>
                <a:latin typeface="Fira Sans Condensed Black" panose="020B0A03050000020004" pitchFamily="34" charset="0"/>
                <a:ea typeface="Century Gothic"/>
                <a:cs typeface="Century Gothic"/>
                <a:sym typeface="Century Gothic"/>
              </a:rPr>
            </a:br>
            <a:br>
              <a:rPr lang="en-US" sz="2400" b="1" dirty="0">
                <a:solidFill>
                  <a:srgbClr val="6C9FB4"/>
                </a:solidFill>
                <a:latin typeface="Fira Sans Condensed Black" panose="020B0A03050000020004" pitchFamily="34" charset="0"/>
                <a:ea typeface="Century Gothic"/>
                <a:cs typeface="Century Gothic"/>
                <a:sym typeface="Century Gothic"/>
              </a:rPr>
            </a:br>
            <a:r>
              <a:rPr lang="en-US" sz="2400" b="1" dirty="0">
                <a:solidFill>
                  <a:srgbClr val="6C9FB4"/>
                </a:solidFill>
                <a:latin typeface="Fira Sans Condensed Black" panose="020B0A03050000020004" pitchFamily="34" charset="0"/>
                <a:ea typeface="Century Gothic"/>
                <a:cs typeface="Century Gothic"/>
                <a:sym typeface="Century Gothic"/>
              </a:rPr>
              <a:t>So, …</a:t>
            </a:r>
            <a:endParaRPr lang="en-US" sz="2400" b="1" i="1" u="none" strike="noStrike" cap="none" dirty="0">
              <a:solidFill>
                <a:srgbClr val="6C9FB4"/>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723920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The question</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35</a:t>
            </a:fld>
            <a:endParaRPr lang="en-US" dirty="0"/>
          </a:p>
        </p:txBody>
      </p:sp>
      <p:sp>
        <p:nvSpPr>
          <p:cNvPr id="3" name="Google Shape;872;g24510cd52a3_0_867">
            <a:extLst>
              <a:ext uri="{FF2B5EF4-FFF2-40B4-BE49-F238E27FC236}">
                <a16:creationId xmlns:a16="http://schemas.microsoft.com/office/drawing/2014/main" id="{9B611F57-224F-567C-83A2-15B68828A60C}"/>
              </a:ext>
            </a:extLst>
          </p:cNvPr>
          <p:cNvSpPr/>
          <p:nvPr/>
        </p:nvSpPr>
        <p:spPr>
          <a:xfrm>
            <a:off x="1068421" y="2065685"/>
            <a:ext cx="10055157" cy="2726630"/>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9EDF3"/>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t>How can we </a:t>
            </a:r>
            <a:r>
              <a:rPr lang="en-US" sz="2400" b="1" dirty="0">
                <a:solidFill>
                  <a:srgbClr val="6C9FB4"/>
                </a:solidFill>
                <a:latin typeface="Fira Sans Condensed Black" panose="020B0A03050000020004" pitchFamily="34" charset="0"/>
                <a:ea typeface="Century Gothic"/>
                <a:cs typeface="Century Gothic"/>
                <a:sym typeface="Century Gothic"/>
              </a:rPr>
              <a:t>identify a mechanism and </a:t>
            </a:r>
            <a:br>
              <a:rPr lang="en-US" sz="2400" b="1" dirty="0">
                <a:solidFill>
                  <a:srgbClr val="6C9FB4"/>
                </a:solidFill>
                <a:latin typeface="Fira Sans Condensed Black" panose="020B0A03050000020004" pitchFamily="34" charset="0"/>
                <a:ea typeface="Century Gothic"/>
                <a:cs typeface="Century Gothic"/>
                <a:sym typeface="Century Gothic"/>
              </a:rPr>
            </a:br>
            <a:br>
              <a:rPr lang="en-US" sz="2400" b="1" dirty="0">
                <a:solidFill>
                  <a:srgbClr val="6C9FB4"/>
                </a:solidFill>
                <a:latin typeface="Fira Sans Condensed Black" panose="020B0A03050000020004" pitchFamily="34" charset="0"/>
                <a:ea typeface="Century Gothic"/>
                <a:cs typeface="Century Gothic"/>
                <a:sym typeface="Century Gothic"/>
              </a:rPr>
            </a:br>
            <a:r>
              <a:rPr lang="en-US" sz="2400" b="1" dirty="0">
                <a:solidFill>
                  <a:srgbClr val="6C9FB4"/>
                </a:solidFill>
                <a:latin typeface="Fira Sans Condensed Black" panose="020B0A03050000020004" pitchFamily="34" charset="0"/>
                <a:ea typeface="Century Gothic"/>
                <a:cs typeface="Century Gothic"/>
                <a:sym typeface="Century Gothic"/>
              </a:rPr>
              <a:t>judge whether this mechanism applies in a new setting?</a:t>
            </a:r>
            <a:endParaRPr lang="en-US" sz="2400" b="1" u="none" strike="noStrike" cap="none" dirty="0">
              <a:solidFill>
                <a:srgbClr val="6C9FB4"/>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75398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research process&#10;&#10;Description automatically generated with medium confidence">
            <a:extLst>
              <a:ext uri="{FF2B5EF4-FFF2-40B4-BE49-F238E27FC236}">
                <a16:creationId xmlns:a16="http://schemas.microsoft.com/office/drawing/2014/main" id="{A7C03F23-F77B-E078-FB55-68E828D2FCE0}"/>
              </a:ext>
            </a:extLst>
          </p:cNvPr>
          <p:cNvPicPr>
            <a:picLocks noChangeAspect="1"/>
          </p:cNvPicPr>
          <p:nvPr/>
        </p:nvPicPr>
        <p:blipFill>
          <a:blip r:embed="rId2"/>
          <a:stretch>
            <a:fillRect/>
          </a:stretch>
        </p:blipFill>
        <p:spPr>
          <a:xfrm>
            <a:off x="1309019" y="571101"/>
            <a:ext cx="9573961" cy="5715798"/>
          </a:xfrm>
          <a:prstGeom prst="rect">
            <a:avLst/>
          </a:prstGeom>
        </p:spPr>
      </p:pic>
    </p:spTree>
    <p:extLst>
      <p:ext uri="{BB962C8B-B14F-4D97-AF65-F5344CB8AC3E}">
        <p14:creationId xmlns:p14="http://schemas.microsoft.com/office/powerpoint/2010/main" val="753305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Four “misguided approaches”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37</a:t>
            </a:fld>
            <a:endParaRPr lang="en-US" dirty="0"/>
          </a:p>
        </p:txBody>
      </p:sp>
      <p:sp>
        <p:nvSpPr>
          <p:cNvPr id="3" name="Google Shape;872;g24510cd52a3_0_867">
            <a:extLst>
              <a:ext uri="{FF2B5EF4-FFF2-40B4-BE49-F238E27FC236}">
                <a16:creationId xmlns:a16="http://schemas.microsoft.com/office/drawing/2014/main" id="{9B611F57-224F-567C-83A2-15B68828A60C}"/>
              </a:ext>
            </a:extLst>
          </p:cNvPr>
          <p:cNvSpPr/>
          <p:nvPr/>
        </p:nvSpPr>
        <p:spPr>
          <a:xfrm>
            <a:off x="1068421" y="1737360"/>
            <a:ext cx="10055157" cy="4754879"/>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D9EDF3"/>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t>1. A study can only inform policy in the context it was undertaken. </a:t>
            </a:r>
            <a:b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br>
            <a:r>
              <a:rPr lang="en-US" sz="2400" b="1" u="none" strike="sngStrike" cap="none" dirty="0">
                <a:solidFill>
                  <a:srgbClr val="6C9FB4"/>
                </a:solidFill>
                <a:latin typeface="Fira Sans Condensed Black" panose="020B0A03050000020004" pitchFamily="34" charset="0"/>
                <a:ea typeface="Century Gothic"/>
                <a:cs typeface="Century Gothic"/>
                <a:sym typeface="Century Gothic"/>
              </a:rPr>
              <a:t>“Different culture”</a:t>
            </a:r>
            <a:b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br>
            <a:b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br>
            <a: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t>2. Shoddy local results are better than rigorous results from elsewhere.</a:t>
            </a:r>
            <a:b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br>
            <a:r>
              <a:rPr lang="en-US" sz="2400" b="1" strike="sngStrike" dirty="0">
                <a:solidFill>
                  <a:srgbClr val="6C9FB4"/>
                </a:solidFill>
                <a:latin typeface="Fira Sans Condensed Black" panose="020B0A03050000020004" pitchFamily="34" charset="0"/>
                <a:sym typeface="Century Gothic"/>
              </a:rPr>
              <a:t>“Local evidence wins”</a:t>
            </a:r>
            <a:br>
              <a:rPr lang="en-US" sz="2400" b="1" strike="sngStrike" dirty="0">
                <a:solidFill>
                  <a:srgbClr val="6C9FB4"/>
                </a:solidFill>
                <a:latin typeface="Fira Sans Condensed Black" panose="020B0A03050000020004" pitchFamily="34" charset="0"/>
                <a:sym typeface="Century Gothic"/>
              </a:rPr>
            </a:br>
            <a:b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br>
            <a: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t>3. Scale-ups require a (new, local) randomized evaluation. </a:t>
            </a:r>
            <a:b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br>
            <a:r>
              <a:rPr lang="en-US" sz="2400" b="1" strike="sngStrike" dirty="0">
                <a:solidFill>
                  <a:srgbClr val="6C9FB4"/>
                </a:solidFill>
                <a:latin typeface="Fira Sans Condensed Black" panose="020B0A03050000020004" pitchFamily="34" charset="0"/>
                <a:sym typeface="Century Gothic"/>
              </a:rPr>
              <a:t>“Evidence chains”</a:t>
            </a:r>
            <a:br>
              <a:rPr lang="en-US" sz="2400" b="1" strike="sngStrike" dirty="0">
                <a:solidFill>
                  <a:srgbClr val="6C9FB4"/>
                </a:solidFill>
                <a:latin typeface="Fira Sans Condensed Black" panose="020B0A03050000020004" pitchFamily="34" charset="0"/>
                <a:sym typeface="Century Gothic"/>
              </a:rPr>
            </a:br>
            <a:b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br>
            <a: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t>4. Programs / policies need to be replicated </a:t>
            </a:r>
            <a:r>
              <a:rPr lang="en-US" sz="2400" b="1" i="1" u="none" strike="noStrike" cap="none" dirty="0">
                <a:solidFill>
                  <a:srgbClr val="6C9FB4"/>
                </a:solidFill>
                <a:latin typeface="Fira Sans Condensed Black" panose="020B0A03050000020004" pitchFamily="34" charset="0"/>
                <a:ea typeface="Century Gothic"/>
                <a:cs typeface="Century Gothic"/>
                <a:sym typeface="Century Gothic"/>
              </a:rPr>
              <a:t>x</a:t>
            </a:r>
            <a: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t> number of times. </a:t>
            </a:r>
            <a:br>
              <a:rPr lang="en-US" sz="2400" b="1" u="none" strike="noStrike" cap="none" dirty="0">
                <a:solidFill>
                  <a:srgbClr val="6C9FB4"/>
                </a:solidFill>
                <a:latin typeface="Fira Sans Condensed Black" panose="020B0A03050000020004" pitchFamily="34" charset="0"/>
                <a:ea typeface="Century Gothic"/>
                <a:cs typeface="Century Gothic"/>
                <a:sym typeface="Century Gothic"/>
              </a:rPr>
            </a:br>
            <a:r>
              <a:rPr lang="en-US" sz="2400" b="1" strike="sngStrike" dirty="0">
                <a:solidFill>
                  <a:srgbClr val="6C9FB4"/>
                </a:solidFill>
                <a:latin typeface="Fira Sans Condensed Black" panose="020B0A03050000020004" pitchFamily="34" charset="0"/>
                <a:sym typeface="Century Gothic"/>
              </a:rPr>
              <a:t>“More evidence is always better”</a:t>
            </a:r>
          </a:p>
        </p:txBody>
      </p:sp>
    </p:spTree>
    <p:extLst>
      <p:ext uri="{BB962C8B-B14F-4D97-AF65-F5344CB8AC3E}">
        <p14:creationId xmlns:p14="http://schemas.microsoft.com/office/powerpoint/2010/main" val="905592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D2A9FF-406A-091C-502F-915DC2933390}"/>
              </a:ext>
            </a:extLst>
          </p:cNvPr>
          <p:cNvSpPr>
            <a:spLocks noGrp="1"/>
          </p:cNvSpPr>
          <p:nvPr>
            <p:ph type="sldNum" idx="11"/>
          </p:nvPr>
        </p:nvSpPr>
        <p:spPr/>
        <p:txBody>
          <a:bodyPr/>
          <a:lstStyle/>
          <a:p>
            <a:fld id="{00000000-1234-1234-1234-123412341234}" type="slidenum">
              <a:rPr lang="en-US" smtClean="0"/>
              <a:pPr/>
              <a:t>38</a:t>
            </a:fld>
            <a:endParaRPr lang="en-US" dirty="0"/>
          </a:p>
        </p:txBody>
      </p:sp>
      <p:pic>
        <p:nvPicPr>
          <p:cNvPr id="6" name="Picture 5">
            <a:extLst>
              <a:ext uri="{FF2B5EF4-FFF2-40B4-BE49-F238E27FC236}">
                <a16:creationId xmlns:a16="http://schemas.microsoft.com/office/drawing/2014/main" id="{84A65C46-B425-7578-85BB-78083A9D6FC9}"/>
              </a:ext>
            </a:extLst>
          </p:cNvPr>
          <p:cNvPicPr>
            <a:picLocks noChangeAspect="1"/>
          </p:cNvPicPr>
          <p:nvPr/>
        </p:nvPicPr>
        <p:blipFill>
          <a:blip r:embed="rId2"/>
          <a:stretch>
            <a:fillRect/>
          </a:stretch>
        </p:blipFill>
        <p:spPr>
          <a:xfrm>
            <a:off x="0" y="840081"/>
            <a:ext cx="12192000" cy="5177837"/>
          </a:xfrm>
          <a:prstGeom prst="rect">
            <a:avLst/>
          </a:prstGeom>
        </p:spPr>
      </p:pic>
    </p:spTree>
    <p:extLst>
      <p:ext uri="{BB962C8B-B14F-4D97-AF65-F5344CB8AC3E}">
        <p14:creationId xmlns:p14="http://schemas.microsoft.com/office/powerpoint/2010/main" val="102210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5D6910-42C2-D682-7CCD-357AE31C8B25}"/>
              </a:ext>
            </a:extLst>
          </p:cNvPr>
          <p:cNvSpPr>
            <a:spLocks noGrp="1"/>
          </p:cNvSpPr>
          <p:nvPr>
            <p:ph type="body" idx="1"/>
          </p:nvPr>
        </p:nvSpPr>
        <p:spPr/>
        <p:txBody>
          <a:bodyPr/>
          <a:lstStyle/>
          <a:p>
            <a:r>
              <a:rPr lang="en-US" dirty="0"/>
              <a:t>Meta-analysis</a:t>
            </a:r>
          </a:p>
        </p:txBody>
      </p:sp>
    </p:spTree>
    <p:extLst>
      <p:ext uri="{BB962C8B-B14F-4D97-AF65-F5344CB8AC3E}">
        <p14:creationId xmlns:p14="http://schemas.microsoft.com/office/powerpoint/2010/main" val="2678450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alth Products-03.png"/>
          <p:cNvPicPr>
            <a:picLocks noChangeAspect="1"/>
          </p:cNvPicPr>
          <p:nvPr/>
        </p:nvPicPr>
        <p:blipFill rotWithShape="1">
          <a:blip r:embed="rId2" cstate="print">
            <a:extLst>
              <a:ext uri="{28A0092B-C50C-407E-A947-70E740481C1C}">
                <a14:useLocalDpi xmlns:a14="http://schemas.microsoft.com/office/drawing/2010/main" val="0"/>
              </a:ext>
            </a:extLst>
          </a:blip>
          <a:srcRect l="4304" t="18470" r="7589" b="4966"/>
          <a:stretch/>
        </p:blipFill>
        <p:spPr>
          <a:xfrm>
            <a:off x="2057401" y="1344177"/>
            <a:ext cx="7659955" cy="4992255"/>
          </a:xfrm>
          <a:prstGeom prst="rect">
            <a:avLst/>
          </a:prstGeom>
        </p:spPr>
      </p:pic>
      <p:sp>
        <p:nvSpPr>
          <p:cNvPr id="5" name="Title 3"/>
          <p:cNvSpPr txBox="1">
            <a:spLocks/>
          </p:cNvSpPr>
          <p:nvPr/>
        </p:nvSpPr>
        <p:spPr>
          <a:xfrm>
            <a:off x="2057400" y="6262968"/>
            <a:ext cx="8458200" cy="342900"/>
          </a:xfrm>
          <a:prstGeom prst="rect">
            <a:avLst/>
          </a:prstGeom>
        </p:spPr>
        <p:txBody>
          <a:bodyPr/>
          <a:lstStyle>
            <a:lvl1pPr algn="l" defTabSz="914400" rtl="0" eaLnBrk="1" latinLnBrk="0" hangingPunct="1">
              <a:spcBef>
                <a:spcPct val="0"/>
              </a:spcBef>
              <a:buNone/>
              <a:defRPr sz="4400" kern="1200">
                <a:solidFill>
                  <a:schemeClr val="tx1"/>
                </a:solidFill>
                <a:latin typeface="Franklin Gothic Medium"/>
                <a:ea typeface="+mj-ea"/>
                <a:cs typeface="Franklin Gothic Medium"/>
              </a:defRPr>
            </a:lvl1pPr>
          </a:lstStyle>
          <a:p>
            <a:r>
              <a:rPr lang="en-US" sz="1100" dirty="0">
                <a:latin typeface="Franklin Gothic Book"/>
                <a:cs typeface="Franklin Gothic Book"/>
              </a:rPr>
              <a:t>Source: Kremer and Miguel 2007, Ashraf et al 2010, Spears 2010, </a:t>
            </a:r>
            <a:r>
              <a:rPr lang="en-US" sz="1100" dirty="0" err="1">
                <a:latin typeface="Franklin Gothic Book"/>
                <a:cs typeface="Franklin Gothic Book"/>
              </a:rPr>
              <a:t>Dupas</a:t>
            </a:r>
            <a:r>
              <a:rPr lang="en-US" sz="1100" dirty="0">
                <a:latin typeface="Franklin Gothic Book"/>
                <a:cs typeface="Franklin Gothic Book"/>
              </a:rPr>
              <a:t> et al in process, &amp;  </a:t>
            </a:r>
            <a:r>
              <a:rPr lang="en-US" sz="1100" dirty="0" err="1">
                <a:latin typeface="Franklin Gothic Book"/>
                <a:cs typeface="Franklin Gothic Book"/>
              </a:rPr>
              <a:t>Dupas</a:t>
            </a:r>
            <a:r>
              <a:rPr lang="en-US" sz="1100" dirty="0">
                <a:latin typeface="Franklin Gothic Book"/>
                <a:cs typeface="Franklin Gothic Book"/>
              </a:rPr>
              <a:t> 2013. All as summarized in J-PAL Policy Bulletin. 2011.</a:t>
            </a:r>
          </a:p>
          <a:p>
            <a:r>
              <a:rPr lang="en-US" sz="1100" dirty="0">
                <a:latin typeface="Franklin Gothic Book"/>
                <a:cs typeface="Franklin Gothic Book"/>
              </a:rPr>
              <a:t>    </a:t>
            </a:r>
            <a:endParaRPr lang="en-US" sz="1100" dirty="0">
              <a:solidFill>
                <a:schemeClr val="bg1">
                  <a:lumMod val="65000"/>
                </a:schemeClr>
              </a:solidFill>
              <a:latin typeface="Franklin Gothic Book"/>
              <a:cs typeface="Franklin Gothic Book"/>
            </a:endParaRPr>
          </a:p>
        </p:txBody>
      </p:sp>
      <p:sp>
        <p:nvSpPr>
          <p:cNvPr id="2" name="Title 1"/>
          <p:cNvSpPr>
            <a:spLocks noGrp="1"/>
          </p:cNvSpPr>
          <p:nvPr>
            <p:ph type="ctrTitle"/>
          </p:nvPr>
        </p:nvSpPr>
        <p:spPr/>
        <p:txBody>
          <a:bodyPr/>
          <a:lstStyle/>
          <a:p>
            <a:r>
              <a:rPr lang="en-US" dirty="0"/>
              <a:t>Price sensitivity of preventative health</a:t>
            </a:r>
          </a:p>
        </p:txBody>
      </p:sp>
    </p:spTree>
    <p:extLst>
      <p:ext uri="{BB962C8B-B14F-4D97-AF65-F5344CB8AC3E}">
        <p14:creationId xmlns:p14="http://schemas.microsoft.com/office/powerpoint/2010/main" val="1515241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5295898" y="5775288"/>
            <a:ext cx="2374901" cy="342900"/>
          </a:xfrm>
          <a:prstGeom prst="rect">
            <a:avLst/>
          </a:prstGeom>
        </p:spPr>
        <p:txBody>
          <a:bodyPr/>
          <a:lstStyle>
            <a:lvl1pPr algn="l" defTabSz="914400" rtl="0" eaLnBrk="1" latinLnBrk="0" hangingPunct="1">
              <a:spcBef>
                <a:spcPct val="0"/>
              </a:spcBef>
              <a:buNone/>
              <a:defRPr sz="4400" kern="1200">
                <a:solidFill>
                  <a:schemeClr val="tx1"/>
                </a:solidFill>
                <a:latin typeface="Franklin Gothic Medium"/>
                <a:ea typeface="+mj-ea"/>
                <a:cs typeface="Franklin Gothic Medium"/>
              </a:defRPr>
            </a:lvl1pPr>
          </a:lstStyle>
          <a:p>
            <a:pPr algn="ctr"/>
            <a:r>
              <a:rPr lang="en-US" sz="1400" dirty="0">
                <a:latin typeface="Franklin Gothic Book"/>
                <a:cs typeface="Franklin Gothic Book"/>
              </a:rPr>
              <a:t>“Teaching at the Right Level” </a:t>
            </a:r>
            <a:br>
              <a:rPr lang="en-US" sz="1400" dirty="0">
                <a:latin typeface="Franklin Gothic Book"/>
                <a:cs typeface="Franklin Gothic Book"/>
              </a:rPr>
            </a:br>
            <a:r>
              <a:rPr lang="en-US" sz="1400" dirty="0">
                <a:latin typeface="Franklin Gothic Book"/>
                <a:cs typeface="Franklin Gothic Book"/>
              </a:rPr>
              <a:t>in Zambia</a:t>
            </a:r>
            <a:endParaRPr lang="en-US" sz="1400" dirty="0">
              <a:solidFill>
                <a:schemeClr val="bg1">
                  <a:lumMod val="65000"/>
                </a:schemeClr>
              </a:solidFill>
              <a:latin typeface="Franklin Gothic Book"/>
              <a:cs typeface="Franklin Gothic Book"/>
            </a:endParaRPr>
          </a:p>
        </p:txBody>
      </p:sp>
      <p:sp>
        <p:nvSpPr>
          <p:cNvPr id="2" name="Title 1"/>
          <p:cNvSpPr>
            <a:spLocks noGrp="1"/>
          </p:cNvSpPr>
          <p:nvPr>
            <p:ph type="ctrTitle"/>
          </p:nvPr>
        </p:nvSpPr>
        <p:spPr/>
        <p:txBody>
          <a:bodyPr>
            <a:normAutofit/>
          </a:bodyPr>
          <a:lstStyle/>
          <a:p>
            <a:r>
              <a:rPr lang="en-US" dirty="0"/>
              <a:t>What do these three have in common?</a:t>
            </a:r>
          </a:p>
        </p:txBody>
      </p:sp>
      <p:sp>
        <p:nvSpPr>
          <p:cNvPr id="6" name="Title 3">
            <a:extLst>
              <a:ext uri="{FF2B5EF4-FFF2-40B4-BE49-F238E27FC236}">
                <a16:creationId xmlns:a16="http://schemas.microsoft.com/office/drawing/2014/main" id="{B01775C5-CC04-649D-CE67-5168B502D762}"/>
              </a:ext>
            </a:extLst>
          </p:cNvPr>
          <p:cNvSpPr txBox="1">
            <a:spLocks/>
          </p:cNvSpPr>
          <p:nvPr/>
        </p:nvSpPr>
        <p:spPr>
          <a:xfrm>
            <a:off x="1550750" y="5775288"/>
            <a:ext cx="1600200" cy="342900"/>
          </a:xfrm>
          <a:prstGeom prst="rect">
            <a:avLst/>
          </a:prstGeom>
        </p:spPr>
        <p:txBody>
          <a:bodyPr/>
          <a:lstStyle>
            <a:lvl1pPr algn="l" defTabSz="914400" rtl="0" eaLnBrk="1" latinLnBrk="0" hangingPunct="1">
              <a:spcBef>
                <a:spcPct val="0"/>
              </a:spcBef>
              <a:buNone/>
              <a:defRPr sz="4400" kern="1200">
                <a:solidFill>
                  <a:schemeClr val="tx1"/>
                </a:solidFill>
                <a:latin typeface="Franklin Gothic Medium"/>
                <a:ea typeface="+mj-ea"/>
                <a:cs typeface="Franklin Gothic Medium"/>
              </a:defRPr>
            </a:lvl1pPr>
          </a:lstStyle>
          <a:p>
            <a:pPr algn="ctr"/>
            <a:r>
              <a:rPr lang="en-US" sz="1400" dirty="0">
                <a:latin typeface="Franklin Gothic Book"/>
                <a:cs typeface="Franklin Gothic Book"/>
              </a:rPr>
              <a:t>“</a:t>
            </a:r>
            <a:r>
              <a:rPr lang="en-US" sz="1400" dirty="0" err="1">
                <a:latin typeface="Franklin Gothic Book"/>
                <a:cs typeface="Franklin Gothic Book"/>
              </a:rPr>
              <a:t>Mindspark</a:t>
            </a:r>
            <a:r>
              <a:rPr lang="en-US" sz="1400" dirty="0">
                <a:latin typeface="Franklin Gothic Book"/>
                <a:cs typeface="Franklin Gothic Book"/>
              </a:rPr>
              <a:t>” </a:t>
            </a:r>
            <a:br>
              <a:rPr lang="en-US" sz="1400" dirty="0">
                <a:latin typeface="Franklin Gothic Book"/>
                <a:cs typeface="Franklin Gothic Book"/>
              </a:rPr>
            </a:br>
            <a:r>
              <a:rPr lang="en-US" sz="1400" dirty="0">
                <a:latin typeface="Franklin Gothic Book"/>
                <a:cs typeface="Franklin Gothic Book"/>
              </a:rPr>
              <a:t>in India</a:t>
            </a:r>
            <a:endParaRPr lang="en-US" sz="1400" dirty="0">
              <a:solidFill>
                <a:schemeClr val="bg1">
                  <a:lumMod val="65000"/>
                </a:schemeClr>
              </a:solidFill>
              <a:latin typeface="Franklin Gothic Book"/>
              <a:cs typeface="Franklin Gothic Book"/>
            </a:endParaRPr>
          </a:p>
        </p:txBody>
      </p:sp>
      <p:sp>
        <p:nvSpPr>
          <p:cNvPr id="7" name="Title 3">
            <a:extLst>
              <a:ext uri="{FF2B5EF4-FFF2-40B4-BE49-F238E27FC236}">
                <a16:creationId xmlns:a16="http://schemas.microsoft.com/office/drawing/2014/main" id="{60D023D1-57EE-1001-7DD7-59349080AA84}"/>
              </a:ext>
            </a:extLst>
          </p:cNvPr>
          <p:cNvSpPr txBox="1">
            <a:spLocks/>
          </p:cNvSpPr>
          <p:nvPr/>
        </p:nvSpPr>
        <p:spPr>
          <a:xfrm>
            <a:off x="9196258" y="5775288"/>
            <a:ext cx="2155488" cy="342900"/>
          </a:xfrm>
          <a:prstGeom prst="rect">
            <a:avLst/>
          </a:prstGeom>
        </p:spPr>
        <p:txBody>
          <a:bodyPr/>
          <a:lstStyle>
            <a:lvl1pPr algn="l" defTabSz="914400" rtl="0" eaLnBrk="1" latinLnBrk="0" hangingPunct="1">
              <a:spcBef>
                <a:spcPct val="0"/>
              </a:spcBef>
              <a:buNone/>
              <a:defRPr sz="4400" kern="1200">
                <a:solidFill>
                  <a:schemeClr val="tx1"/>
                </a:solidFill>
                <a:latin typeface="Franklin Gothic Medium"/>
                <a:ea typeface="+mj-ea"/>
                <a:cs typeface="Franklin Gothic Medium"/>
              </a:defRPr>
            </a:lvl1pPr>
          </a:lstStyle>
          <a:p>
            <a:pPr algn="ctr"/>
            <a:r>
              <a:rPr lang="en-US" sz="1400" dirty="0">
                <a:latin typeface="Franklin Gothic Book"/>
                <a:cs typeface="Franklin Gothic Book"/>
              </a:rPr>
              <a:t>“Match Education”</a:t>
            </a:r>
            <a:br>
              <a:rPr lang="en-US" sz="1400" dirty="0">
                <a:latin typeface="Franklin Gothic Book"/>
                <a:cs typeface="Franklin Gothic Book"/>
              </a:rPr>
            </a:br>
            <a:r>
              <a:rPr lang="en-US" sz="1400" dirty="0">
                <a:latin typeface="Franklin Gothic Book"/>
                <a:cs typeface="Franklin Gothic Book"/>
              </a:rPr>
              <a:t>in Chicago</a:t>
            </a:r>
            <a:endParaRPr lang="en-US" sz="1400" dirty="0">
              <a:solidFill>
                <a:schemeClr val="bg1">
                  <a:lumMod val="65000"/>
                </a:schemeClr>
              </a:solidFill>
              <a:latin typeface="Franklin Gothic Book"/>
              <a:cs typeface="Franklin Gothic Book"/>
            </a:endParaRPr>
          </a:p>
        </p:txBody>
      </p:sp>
      <p:pic>
        <p:nvPicPr>
          <p:cNvPr id="4" name="Picture 3">
            <a:extLst>
              <a:ext uri="{FF2B5EF4-FFF2-40B4-BE49-F238E27FC236}">
                <a16:creationId xmlns:a16="http://schemas.microsoft.com/office/drawing/2014/main" id="{38714173-1825-0752-C990-C272197CCA7E}"/>
              </a:ext>
            </a:extLst>
          </p:cNvPr>
          <p:cNvPicPr>
            <a:picLocks noChangeAspect="1"/>
          </p:cNvPicPr>
          <p:nvPr/>
        </p:nvPicPr>
        <p:blipFill>
          <a:blip r:embed="rId3"/>
          <a:stretch>
            <a:fillRect/>
          </a:stretch>
        </p:blipFill>
        <p:spPr>
          <a:xfrm>
            <a:off x="560150" y="2383757"/>
            <a:ext cx="3393014" cy="2725240"/>
          </a:xfrm>
          <a:prstGeom prst="rect">
            <a:avLst/>
          </a:prstGeom>
        </p:spPr>
      </p:pic>
      <p:pic>
        <p:nvPicPr>
          <p:cNvPr id="9" name="Picture 8">
            <a:extLst>
              <a:ext uri="{FF2B5EF4-FFF2-40B4-BE49-F238E27FC236}">
                <a16:creationId xmlns:a16="http://schemas.microsoft.com/office/drawing/2014/main" id="{0F99878C-BDFA-9669-9292-2D4B24780C2A}"/>
              </a:ext>
            </a:extLst>
          </p:cNvPr>
          <p:cNvPicPr>
            <a:picLocks noChangeAspect="1"/>
          </p:cNvPicPr>
          <p:nvPr/>
        </p:nvPicPr>
        <p:blipFill>
          <a:blip r:embed="rId4"/>
          <a:stretch>
            <a:fillRect/>
          </a:stretch>
        </p:blipFill>
        <p:spPr>
          <a:xfrm>
            <a:off x="8691418" y="2958783"/>
            <a:ext cx="3118234" cy="1304229"/>
          </a:xfrm>
          <a:prstGeom prst="rect">
            <a:avLst/>
          </a:prstGeom>
        </p:spPr>
      </p:pic>
      <p:pic>
        <p:nvPicPr>
          <p:cNvPr id="1026" name="Picture 2" descr="Teaching at the Right Level' to reach 3 million learners with Co-Impact |  VVOB">
            <a:extLst>
              <a:ext uri="{FF2B5EF4-FFF2-40B4-BE49-F238E27FC236}">
                <a16:creationId xmlns:a16="http://schemas.microsoft.com/office/drawing/2014/main" id="{03D96913-622C-6DC9-72AB-37F423CBE5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3819" y="2861376"/>
            <a:ext cx="3634757" cy="203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312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2BACC9F-D26A-4107-BA63-9E41A767245E}"/>
              </a:ext>
            </a:extLst>
          </p:cNvPr>
          <p:cNvSpPr>
            <a:spLocks noGrp="1"/>
          </p:cNvSpPr>
          <p:nvPr>
            <p:ph type="ctrTitle"/>
          </p:nvPr>
        </p:nvSpPr>
        <p:spPr/>
        <p:txBody>
          <a:bodyPr/>
          <a:lstStyle/>
          <a:p>
            <a:r>
              <a:rPr lang="en-US" dirty="0"/>
              <a:t>One day in </a:t>
            </a:r>
            <a:r>
              <a:rPr lang="en-US" dirty="0" err="1"/>
              <a:t>Mindspark</a:t>
            </a:r>
            <a:endParaRPr lang="en-US" dirty="0"/>
          </a:p>
        </p:txBody>
      </p:sp>
      <p:sp>
        <p:nvSpPr>
          <p:cNvPr id="4" name="Slide Number Placeholder 3">
            <a:extLst>
              <a:ext uri="{FF2B5EF4-FFF2-40B4-BE49-F238E27FC236}">
                <a16:creationId xmlns:a16="http://schemas.microsoft.com/office/drawing/2014/main" id="{7331A43C-3D2A-3791-0C1F-4376C1EF647A}"/>
              </a:ext>
            </a:extLst>
          </p:cNvPr>
          <p:cNvSpPr>
            <a:spLocks noGrp="1"/>
          </p:cNvSpPr>
          <p:nvPr>
            <p:ph type="sldNum" idx="12"/>
          </p:nvPr>
        </p:nvSpPr>
        <p:spPr/>
        <p:txBody>
          <a:bodyPr/>
          <a:lstStyle/>
          <a:p>
            <a:fld id="{00000000-1234-1234-1234-123412341234}" type="slidenum">
              <a:rPr lang="en-US" smtClean="0"/>
              <a:pPr/>
              <a:t>41</a:t>
            </a:fld>
            <a:endParaRPr lang="en-US" dirty="0"/>
          </a:p>
        </p:txBody>
      </p:sp>
      <p:pic>
        <p:nvPicPr>
          <p:cNvPr id="13" name="Picture 12">
            <a:extLst>
              <a:ext uri="{FF2B5EF4-FFF2-40B4-BE49-F238E27FC236}">
                <a16:creationId xmlns:a16="http://schemas.microsoft.com/office/drawing/2014/main" id="{17657A51-F2EB-B8A4-B9EA-96E5F9C9FF52}"/>
              </a:ext>
            </a:extLst>
          </p:cNvPr>
          <p:cNvPicPr>
            <a:picLocks noChangeAspect="1"/>
          </p:cNvPicPr>
          <p:nvPr/>
        </p:nvPicPr>
        <p:blipFill>
          <a:blip r:embed="rId2"/>
          <a:stretch>
            <a:fillRect/>
          </a:stretch>
        </p:blipFill>
        <p:spPr>
          <a:xfrm>
            <a:off x="814176" y="1412429"/>
            <a:ext cx="8414876" cy="5445571"/>
          </a:xfrm>
          <a:prstGeom prst="rect">
            <a:avLst/>
          </a:prstGeom>
        </p:spPr>
      </p:pic>
      <p:sp>
        <p:nvSpPr>
          <p:cNvPr id="14" name="TextBox 7">
            <a:extLst>
              <a:ext uri="{FF2B5EF4-FFF2-40B4-BE49-F238E27FC236}">
                <a16:creationId xmlns:a16="http://schemas.microsoft.com/office/drawing/2014/main" id="{52F48D2F-8543-82D5-AC6E-21120B2E5CAA}"/>
              </a:ext>
            </a:extLst>
          </p:cNvPr>
          <p:cNvSpPr txBox="1"/>
          <p:nvPr/>
        </p:nvSpPr>
        <p:spPr>
          <a:xfrm>
            <a:off x="9718766" y="6138793"/>
            <a:ext cx="2473234"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de Barros </a:t>
            </a:r>
            <a:br>
              <a:rPr lang="en-US" dirty="0"/>
            </a:br>
            <a:r>
              <a:rPr lang="en-US" dirty="0"/>
              <a:t>&amp; </a:t>
            </a:r>
            <a:r>
              <a:rPr lang="en-US" dirty="0" err="1"/>
              <a:t>Ganimian</a:t>
            </a:r>
            <a:r>
              <a:rPr lang="en-US" dirty="0"/>
              <a:t> 2023</a:t>
            </a:r>
          </a:p>
        </p:txBody>
      </p:sp>
    </p:spTree>
    <p:extLst>
      <p:ext uri="{BB962C8B-B14F-4D97-AF65-F5344CB8AC3E}">
        <p14:creationId xmlns:p14="http://schemas.microsoft.com/office/powerpoint/2010/main" val="3624922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2BACC9F-D26A-4107-BA63-9E41A767245E}"/>
              </a:ext>
            </a:extLst>
          </p:cNvPr>
          <p:cNvSpPr>
            <a:spLocks noGrp="1"/>
          </p:cNvSpPr>
          <p:nvPr>
            <p:ph type="ctrTitle"/>
          </p:nvPr>
        </p:nvSpPr>
        <p:spPr/>
        <p:txBody>
          <a:bodyPr/>
          <a:lstStyle/>
          <a:p>
            <a:r>
              <a:rPr lang="en-US" dirty="0"/>
              <a:t>Testing the mechanism</a:t>
            </a:r>
          </a:p>
        </p:txBody>
      </p:sp>
      <p:sp>
        <p:nvSpPr>
          <p:cNvPr id="4" name="Slide Number Placeholder 3">
            <a:extLst>
              <a:ext uri="{FF2B5EF4-FFF2-40B4-BE49-F238E27FC236}">
                <a16:creationId xmlns:a16="http://schemas.microsoft.com/office/drawing/2014/main" id="{7331A43C-3D2A-3791-0C1F-4376C1EF647A}"/>
              </a:ext>
            </a:extLst>
          </p:cNvPr>
          <p:cNvSpPr>
            <a:spLocks noGrp="1"/>
          </p:cNvSpPr>
          <p:nvPr>
            <p:ph type="sldNum" idx="12"/>
          </p:nvPr>
        </p:nvSpPr>
        <p:spPr/>
        <p:txBody>
          <a:bodyPr/>
          <a:lstStyle/>
          <a:p>
            <a:fld id="{00000000-1234-1234-1234-123412341234}" type="slidenum">
              <a:rPr lang="en-US" smtClean="0"/>
              <a:pPr/>
              <a:t>42</a:t>
            </a:fld>
            <a:endParaRPr lang="en-US" dirty="0"/>
          </a:p>
        </p:txBody>
      </p:sp>
      <p:sp>
        <p:nvSpPr>
          <p:cNvPr id="14" name="TextBox 7">
            <a:extLst>
              <a:ext uri="{FF2B5EF4-FFF2-40B4-BE49-F238E27FC236}">
                <a16:creationId xmlns:a16="http://schemas.microsoft.com/office/drawing/2014/main" id="{52F48D2F-8543-82D5-AC6E-21120B2E5CAA}"/>
              </a:ext>
            </a:extLst>
          </p:cNvPr>
          <p:cNvSpPr txBox="1"/>
          <p:nvPr/>
        </p:nvSpPr>
        <p:spPr>
          <a:xfrm>
            <a:off x="9718766" y="6138793"/>
            <a:ext cx="2473234"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de Barros </a:t>
            </a:r>
            <a:br>
              <a:rPr lang="en-US" dirty="0"/>
            </a:br>
            <a:r>
              <a:rPr lang="en-US" dirty="0"/>
              <a:t>&amp; </a:t>
            </a:r>
            <a:r>
              <a:rPr lang="en-US" dirty="0" err="1"/>
              <a:t>Ganimian</a:t>
            </a:r>
            <a:r>
              <a:rPr lang="en-US" dirty="0"/>
              <a:t> 2023</a:t>
            </a:r>
          </a:p>
        </p:txBody>
      </p:sp>
      <p:pic>
        <p:nvPicPr>
          <p:cNvPr id="5" name="Picture 4">
            <a:extLst>
              <a:ext uri="{FF2B5EF4-FFF2-40B4-BE49-F238E27FC236}">
                <a16:creationId xmlns:a16="http://schemas.microsoft.com/office/drawing/2014/main" id="{991F8A5F-883A-CA6B-ECE9-42BA52AD0DEF}"/>
              </a:ext>
            </a:extLst>
          </p:cNvPr>
          <p:cNvPicPr>
            <a:picLocks noChangeAspect="1"/>
          </p:cNvPicPr>
          <p:nvPr/>
        </p:nvPicPr>
        <p:blipFill>
          <a:blip r:embed="rId2"/>
          <a:stretch>
            <a:fillRect/>
          </a:stretch>
        </p:blipFill>
        <p:spPr>
          <a:xfrm>
            <a:off x="6389273" y="2197768"/>
            <a:ext cx="5385622" cy="3577389"/>
          </a:xfrm>
          <a:prstGeom prst="rect">
            <a:avLst/>
          </a:prstGeom>
        </p:spPr>
      </p:pic>
      <p:pic>
        <p:nvPicPr>
          <p:cNvPr id="7" name="Picture 6">
            <a:extLst>
              <a:ext uri="{FF2B5EF4-FFF2-40B4-BE49-F238E27FC236}">
                <a16:creationId xmlns:a16="http://schemas.microsoft.com/office/drawing/2014/main" id="{6572B1D3-7C68-AE47-DDD6-5E0CCCBCDB51}"/>
              </a:ext>
            </a:extLst>
          </p:cNvPr>
          <p:cNvPicPr>
            <a:picLocks noChangeAspect="1"/>
          </p:cNvPicPr>
          <p:nvPr/>
        </p:nvPicPr>
        <p:blipFill>
          <a:blip r:embed="rId3"/>
          <a:stretch>
            <a:fillRect/>
          </a:stretch>
        </p:blipFill>
        <p:spPr>
          <a:xfrm>
            <a:off x="288757" y="2197768"/>
            <a:ext cx="5247037" cy="3429000"/>
          </a:xfrm>
          <a:prstGeom prst="rect">
            <a:avLst/>
          </a:prstGeom>
        </p:spPr>
      </p:pic>
    </p:spTree>
    <p:extLst>
      <p:ext uri="{BB962C8B-B14F-4D97-AF65-F5344CB8AC3E}">
        <p14:creationId xmlns:p14="http://schemas.microsoft.com/office/powerpoint/2010/main" val="9959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F6E3CD-FDB0-8197-3B92-5FECDD75306E}"/>
              </a:ext>
            </a:extLst>
          </p:cNvPr>
          <p:cNvSpPr>
            <a:spLocks noGrp="1"/>
          </p:cNvSpPr>
          <p:nvPr>
            <p:ph type="ctrTitle"/>
          </p:nvPr>
        </p:nvSpPr>
        <p:spPr/>
        <p:txBody>
          <a:bodyPr/>
          <a:lstStyle/>
          <a:p>
            <a:r>
              <a:rPr lang="en-US" dirty="0"/>
              <a:t>Announcements, plan for next classes</a:t>
            </a:r>
          </a:p>
        </p:txBody>
      </p:sp>
      <p:sp>
        <p:nvSpPr>
          <p:cNvPr id="12" name="TextBox 11">
            <a:extLst>
              <a:ext uri="{FF2B5EF4-FFF2-40B4-BE49-F238E27FC236}">
                <a16:creationId xmlns:a16="http://schemas.microsoft.com/office/drawing/2014/main" id="{75AEF417-0288-EE07-1E6A-4416E47573B0}"/>
              </a:ext>
            </a:extLst>
          </p:cNvPr>
          <p:cNvSpPr txBox="1"/>
          <p:nvPr/>
        </p:nvSpPr>
        <p:spPr>
          <a:xfrm>
            <a:off x="2279086" y="2342918"/>
            <a:ext cx="7568097"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Power calculations are for extra credit only</a:t>
            </a:r>
          </a:p>
        </p:txBody>
      </p:sp>
      <p:sp>
        <p:nvSpPr>
          <p:cNvPr id="13" name="TextBox 12">
            <a:extLst>
              <a:ext uri="{FF2B5EF4-FFF2-40B4-BE49-F238E27FC236}">
                <a16:creationId xmlns:a16="http://schemas.microsoft.com/office/drawing/2014/main" id="{83D5BA90-BB41-70F8-5DD2-897ECF140167}"/>
              </a:ext>
            </a:extLst>
          </p:cNvPr>
          <p:cNvSpPr txBox="1"/>
          <p:nvPr/>
        </p:nvSpPr>
        <p:spPr>
          <a:xfrm>
            <a:off x="4620273" y="1382285"/>
            <a:ext cx="2885726"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Milestone 3</a:t>
            </a:r>
          </a:p>
        </p:txBody>
      </p:sp>
      <p:sp>
        <p:nvSpPr>
          <p:cNvPr id="3" name="TextBox 2">
            <a:extLst>
              <a:ext uri="{FF2B5EF4-FFF2-40B4-BE49-F238E27FC236}">
                <a16:creationId xmlns:a16="http://schemas.microsoft.com/office/drawing/2014/main" id="{5BB0C732-42AB-424B-70B3-392216BC207C}"/>
              </a:ext>
            </a:extLst>
          </p:cNvPr>
          <p:cNvSpPr txBox="1"/>
          <p:nvPr/>
        </p:nvSpPr>
        <p:spPr>
          <a:xfrm>
            <a:off x="4431921" y="3996568"/>
            <a:ext cx="3328155"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Q&amp;A on Dec 5</a:t>
            </a:r>
          </a:p>
        </p:txBody>
      </p:sp>
      <p:sp>
        <p:nvSpPr>
          <p:cNvPr id="7" name="Slide Number Placeholder 6">
            <a:extLst>
              <a:ext uri="{FF2B5EF4-FFF2-40B4-BE49-F238E27FC236}">
                <a16:creationId xmlns:a16="http://schemas.microsoft.com/office/drawing/2014/main" id="{98732ABB-0C5C-0B84-42F9-064F481C7CAD}"/>
              </a:ext>
            </a:extLst>
          </p:cNvPr>
          <p:cNvSpPr>
            <a:spLocks noGrp="1"/>
          </p:cNvSpPr>
          <p:nvPr>
            <p:ph type="sldNum" idx="12"/>
          </p:nvPr>
        </p:nvSpPr>
        <p:spPr/>
        <p:txBody>
          <a:bodyPr/>
          <a:lstStyle/>
          <a:p>
            <a:fld id="{00000000-1234-1234-1234-123412341234}" type="slidenum">
              <a:rPr lang="en-US" smtClean="0"/>
              <a:pPr/>
              <a:t>43</a:t>
            </a:fld>
            <a:endParaRPr lang="en-US" dirty="0"/>
          </a:p>
        </p:txBody>
      </p:sp>
      <p:sp>
        <p:nvSpPr>
          <p:cNvPr id="4" name="TextBox 3">
            <a:extLst>
              <a:ext uri="{FF2B5EF4-FFF2-40B4-BE49-F238E27FC236}">
                <a16:creationId xmlns:a16="http://schemas.microsoft.com/office/drawing/2014/main" id="{8CB7E10D-115A-BD3D-E205-0FE25DDDA6C1}"/>
              </a:ext>
            </a:extLst>
          </p:cNvPr>
          <p:cNvSpPr txBox="1"/>
          <p:nvPr/>
        </p:nvSpPr>
        <p:spPr>
          <a:xfrm>
            <a:off x="2565223" y="3077410"/>
            <a:ext cx="7061549"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Student hours on Wednesday</a:t>
            </a:r>
          </a:p>
        </p:txBody>
      </p:sp>
      <p:sp>
        <p:nvSpPr>
          <p:cNvPr id="8" name="TextBox 7">
            <a:extLst>
              <a:ext uri="{FF2B5EF4-FFF2-40B4-BE49-F238E27FC236}">
                <a16:creationId xmlns:a16="http://schemas.microsoft.com/office/drawing/2014/main" id="{AF01458C-7DCA-1956-9379-2D3EBC4F9092}"/>
              </a:ext>
            </a:extLst>
          </p:cNvPr>
          <p:cNvSpPr txBox="1"/>
          <p:nvPr/>
        </p:nvSpPr>
        <p:spPr>
          <a:xfrm>
            <a:off x="3551069" y="4957182"/>
            <a:ext cx="5024132"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Submit questions by Sunday</a:t>
            </a:r>
          </a:p>
        </p:txBody>
      </p:sp>
      <p:sp>
        <p:nvSpPr>
          <p:cNvPr id="9" name="TextBox 8">
            <a:extLst>
              <a:ext uri="{FF2B5EF4-FFF2-40B4-BE49-F238E27FC236}">
                <a16:creationId xmlns:a16="http://schemas.microsoft.com/office/drawing/2014/main" id="{71E99036-CC34-6F62-DC51-34A30F01054B}"/>
              </a:ext>
            </a:extLst>
          </p:cNvPr>
          <p:cNvSpPr txBox="1"/>
          <p:nvPr/>
        </p:nvSpPr>
        <p:spPr>
          <a:xfrm>
            <a:off x="3230469" y="5708372"/>
            <a:ext cx="5731056"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Exam: Revision on Dec 7</a:t>
            </a:r>
          </a:p>
        </p:txBody>
      </p:sp>
    </p:spTree>
    <p:extLst>
      <p:ext uri="{BB962C8B-B14F-4D97-AF65-F5344CB8AC3E}">
        <p14:creationId xmlns:p14="http://schemas.microsoft.com/office/powerpoint/2010/main" val="40141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Wikipedia says…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4</a:t>
            </a:fld>
            <a:endParaRPr lang="en-US" dirty="0"/>
          </a:p>
        </p:txBody>
      </p:sp>
      <p:pic>
        <p:nvPicPr>
          <p:cNvPr id="1026" name="Picture 2" descr="undefined">
            <a:extLst>
              <a:ext uri="{FF2B5EF4-FFF2-40B4-BE49-F238E27FC236}">
                <a16:creationId xmlns:a16="http://schemas.microsoft.com/office/drawing/2014/main" id="{EEEB815C-C1D8-0335-E060-FE29AFAD8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322" y="1406095"/>
            <a:ext cx="5634174" cy="46574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4069B1-3B8A-BBBC-8E8E-D3479D666D09}"/>
              </a:ext>
            </a:extLst>
          </p:cNvPr>
          <p:cNvSpPr txBox="1"/>
          <p:nvPr/>
        </p:nvSpPr>
        <p:spPr>
          <a:xfrm>
            <a:off x="2836707" y="6148467"/>
            <a:ext cx="6442789" cy="369332"/>
          </a:xfrm>
          <a:prstGeom prst="rect">
            <a:avLst/>
          </a:prstGeom>
          <a:noFill/>
        </p:spPr>
        <p:txBody>
          <a:bodyPr wrap="none" rtlCol="0">
            <a:spAutoFit/>
          </a:bodyPr>
          <a:lstStyle/>
          <a:p>
            <a:r>
              <a:rPr lang="en-US" sz="1800" b="0" i="0" dirty="0">
                <a:solidFill>
                  <a:srgbClr val="202122"/>
                </a:solidFill>
                <a:effectLst/>
                <a:latin typeface="Arial" panose="020B0604020202020204" pitchFamily="34" charset="0"/>
              </a:rPr>
              <a:t>“A meta-analysis is the highest form of knowledge in science”</a:t>
            </a:r>
            <a:endParaRPr lang="en-US" sz="1800" dirty="0"/>
          </a:p>
        </p:txBody>
      </p:sp>
    </p:spTree>
    <p:extLst>
      <p:ext uri="{BB962C8B-B14F-4D97-AF65-F5344CB8AC3E}">
        <p14:creationId xmlns:p14="http://schemas.microsoft.com/office/powerpoint/2010/main" val="3574912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Intuition</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5</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The results from 2 excellent RCTs </a:t>
            </a:r>
            <a:br>
              <a:rPr lang="en-US" sz="2400" b="1" dirty="0">
                <a:solidFill>
                  <a:srgbClr val="DBAC49"/>
                </a:solidFill>
                <a:latin typeface="Fira Sans Condensed Black" panose="020B0A03050000020004" pitchFamily="34" charset="0"/>
                <a:ea typeface="Century Gothic"/>
                <a:cs typeface="Century Gothic"/>
                <a:sym typeface="Century Gothic"/>
              </a:rPr>
            </a:b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&gt; </a:t>
            </a:r>
            <a:br>
              <a:rPr lang="en-US" sz="2400" b="1" dirty="0">
                <a:solidFill>
                  <a:srgbClr val="DBAC49"/>
                </a:solidFill>
                <a:latin typeface="Fira Sans Condensed Black" panose="020B0A03050000020004" pitchFamily="34" charset="0"/>
                <a:ea typeface="Century Gothic"/>
                <a:cs typeface="Century Gothic"/>
                <a:sym typeface="Century Gothic"/>
              </a:rPr>
            </a:b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The results from 1 excellent RCT. </a:t>
            </a:r>
            <a:br>
              <a:rPr lang="en-US" sz="2400" b="1" dirty="0">
                <a:solidFill>
                  <a:srgbClr val="DBAC49"/>
                </a:solidFill>
                <a:latin typeface="Fira Sans Condensed Black" panose="020B0A03050000020004" pitchFamily="34" charset="0"/>
                <a:ea typeface="Century Gothic"/>
                <a:cs typeface="Century Gothic"/>
                <a:sym typeface="Century Gothic"/>
              </a:rPr>
            </a:b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So, …</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0277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The question</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6</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If we have more than one valid study</a:t>
            </a:r>
            <a:br>
              <a:rPr lang="en-US" sz="2400" b="1" dirty="0">
                <a:solidFill>
                  <a:srgbClr val="DBAC49"/>
                </a:solidFill>
                <a:latin typeface="Fira Sans Condensed Black" panose="020B0A03050000020004" pitchFamily="34" charset="0"/>
                <a:ea typeface="Century Gothic"/>
                <a:cs typeface="Century Gothic"/>
                <a:sym typeface="Century Gothic"/>
              </a:rPr>
            </a:b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for the same population and </a:t>
            </a:r>
            <a:br>
              <a:rPr lang="en-US" sz="2400" b="1" dirty="0">
                <a:solidFill>
                  <a:srgbClr val="DBAC49"/>
                </a:solidFill>
                <a:latin typeface="Fira Sans Condensed Black" panose="020B0A03050000020004" pitchFamily="34" charset="0"/>
                <a:ea typeface="Century Gothic"/>
                <a:cs typeface="Century Gothic"/>
                <a:sym typeface="Century Gothic"/>
              </a:rPr>
            </a:b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for the same intervention, then</a:t>
            </a:r>
            <a:br>
              <a:rPr lang="en-US" sz="2400" b="1" dirty="0">
                <a:solidFill>
                  <a:srgbClr val="DBAC49"/>
                </a:solidFill>
                <a:latin typeface="Fira Sans Condensed Black" panose="020B0A03050000020004" pitchFamily="34" charset="0"/>
                <a:ea typeface="Century Gothic"/>
                <a:cs typeface="Century Gothic"/>
                <a:sym typeface="Century Gothic"/>
              </a:rPr>
            </a:b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how can we aggregate the effects? </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70211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3FF129-0533-E0EA-4830-ECB995AD33C3}"/>
              </a:ext>
            </a:extLst>
          </p:cNvPr>
          <p:cNvSpPr>
            <a:spLocks noGrp="1"/>
          </p:cNvSpPr>
          <p:nvPr>
            <p:ph type="sldNum" idx="12"/>
          </p:nvPr>
        </p:nvSpPr>
        <p:spPr/>
        <p:txBody>
          <a:bodyPr/>
          <a:lstStyle/>
          <a:p>
            <a:fld id="{00000000-1234-1234-1234-123412341234}" type="slidenum">
              <a:rPr lang="en-US" smtClean="0"/>
              <a:pPr/>
              <a:t>7</a:t>
            </a:fld>
            <a:endParaRPr lang="en-US" dirty="0"/>
          </a:p>
        </p:txBody>
      </p:sp>
      <p:pic>
        <p:nvPicPr>
          <p:cNvPr id="8" name="Picture 7">
            <a:extLst>
              <a:ext uri="{FF2B5EF4-FFF2-40B4-BE49-F238E27FC236}">
                <a16:creationId xmlns:a16="http://schemas.microsoft.com/office/drawing/2014/main" id="{B76B7871-F546-C81C-EC9A-3DFDBB3E2D39}"/>
              </a:ext>
            </a:extLst>
          </p:cNvPr>
          <p:cNvPicPr>
            <a:picLocks noChangeAspect="1"/>
          </p:cNvPicPr>
          <p:nvPr/>
        </p:nvPicPr>
        <p:blipFill>
          <a:blip r:embed="rId2"/>
          <a:stretch>
            <a:fillRect/>
          </a:stretch>
        </p:blipFill>
        <p:spPr>
          <a:xfrm>
            <a:off x="0" y="726373"/>
            <a:ext cx="12192000" cy="5405254"/>
          </a:xfrm>
          <a:prstGeom prst="rect">
            <a:avLst/>
          </a:prstGeom>
        </p:spPr>
      </p:pic>
    </p:spTree>
    <p:extLst>
      <p:ext uri="{BB962C8B-B14F-4D97-AF65-F5344CB8AC3E}">
        <p14:creationId xmlns:p14="http://schemas.microsoft.com/office/powerpoint/2010/main" val="1160985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8</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What would a “Rotten Tomatoes” of studies on</a:t>
            </a: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 </a:t>
            </a: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the effectiveness of remediation programs</a:t>
            </a: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 </a:t>
            </a:r>
            <a:br>
              <a:rPr lang="en-US" sz="2400" b="1" dirty="0">
                <a:solidFill>
                  <a:srgbClr val="DBAC49"/>
                </a:solidFill>
                <a:latin typeface="Fira Sans Condensed Black" panose="020B0A03050000020004" pitchFamily="34" charset="0"/>
                <a:ea typeface="Century Gothic"/>
                <a:cs typeface="Century Gothic"/>
                <a:sym typeface="Century Gothic"/>
              </a:rPr>
            </a:br>
            <a:r>
              <a:rPr lang="en-US" sz="2400" b="1" dirty="0">
                <a:solidFill>
                  <a:srgbClr val="DBAC49"/>
                </a:solidFill>
                <a:latin typeface="Fira Sans Condensed Black" panose="020B0A03050000020004" pitchFamily="34" charset="0"/>
                <a:ea typeface="Century Gothic"/>
                <a:cs typeface="Century Gothic"/>
                <a:sym typeface="Century Gothic"/>
              </a:rPr>
              <a:t>on student learning look like? </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1739403477"/>
      </p:ext>
    </p:extLst>
  </p:cSld>
  <p:clrMapOvr>
    <a:masterClrMapping/>
  </p:clrMapOvr>
</p:sld>
</file>

<file path=ppt/theme/theme1.xml><?xml version="1.0" encoding="utf-8"?>
<a:theme xmlns:a="http://schemas.openxmlformats.org/drawingml/2006/main" name="J-PAL Widescreen">
  <a:themeElements>
    <a:clrScheme name="J-PAL Color Palette">
      <a:dk1>
        <a:srgbClr val="000000"/>
      </a:dk1>
      <a:lt1>
        <a:srgbClr val="FFFFFF"/>
      </a:lt1>
      <a:dk2>
        <a:srgbClr val="919191"/>
      </a:dk2>
      <a:lt2>
        <a:srgbClr val="CACACA"/>
      </a:lt2>
      <a:accent1>
        <a:srgbClr val="E35925"/>
      </a:accent1>
      <a:accent2>
        <a:srgbClr val="2FAA9F"/>
      </a:accent2>
      <a:accent3>
        <a:srgbClr val="F4C300"/>
      </a:accent3>
      <a:accent4>
        <a:srgbClr val="4A9C65"/>
      </a:accent4>
      <a:accent5>
        <a:srgbClr val="2D616E"/>
      </a:accent5>
      <a:accent6>
        <a:srgbClr val="646464"/>
      </a:accent6>
      <a:hlink>
        <a:srgbClr val="2FAA9F"/>
      </a:hlink>
      <a:folHlink>
        <a:srgbClr val="E359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3151</TotalTime>
  <Words>1137</Words>
  <Application>Microsoft Office PowerPoint</Application>
  <PresentationFormat>Widescreen</PresentationFormat>
  <Paragraphs>207</Paragraphs>
  <Slides>44</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Times</vt:lpstr>
      <vt:lpstr>Verdana</vt:lpstr>
      <vt:lpstr>Calibri</vt:lpstr>
      <vt:lpstr>Montserrat</vt:lpstr>
      <vt:lpstr>Fira Sans Condensed Light</vt:lpstr>
      <vt:lpstr>Fira Sans Condensed Black</vt:lpstr>
      <vt:lpstr>Source Sans Pro</vt:lpstr>
      <vt:lpstr>Fira Sans Condensed</vt:lpstr>
      <vt:lpstr>Century Gothic</vt:lpstr>
      <vt:lpstr>Franklin Gothic Book</vt:lpstr>
      <vt:lpstr>Arial</vt:lpstr>
      <vt:lpstr>Times New Roman</vt:lpstr>
      <vt:lpstr>J-PAL Widescreen</vt:lpstr>
      <vt:lpstr>Aggregating evidence, cost-effectiveness, and generalizability</vt:lpstr>
      <vt:lpstr>PowerPoint Presentation</vt:lpstr>
      <vt:lpstr>Plan for today</vt:lpstr>
      <vt:lpstr>PowerPoint Presentation</vt:lpstr>
      <vt:lpstr>Wikipedia says…</vt:lpstr>
      <vt:lpstr>Intuition</vt:lpstr>
      <vt:lpstr>The question</vt:lpstr>
      <vt:lpstr>PowerPoint Presentation</vt:lpstr>
      <vt:lpstr>PowerPoint Presentation</vt:lpstr>
      <vt:lpstr>We can do much better than “Certified Fresh”</vt:lpstr>
      <vt:lpstr>Averaging treatment effects</vt:lpstr>
      <vt:lpstr>How to conduct a meta-analysis</vt:lpstr>
      <vt:lpstr>Meta-analysis toolkit</vt:lpstr>
      <vt:lpstr>PowerPoint Presentation</vt:lpstr>
      <vt:lpstr>PowerPoint Presentation</vt:lpstr>
      <vt:lpstr>Search and select: The PRISMA statement</vt:lpstr>
      <vt:lpstr>Not quite a meta-analysis</vt:lpstr>
      <vt:lpstr>How to read a meta-analysis</vt:lpstr>
      <vt:lpstr>What’s a “big” effect?</vt:lpstr>
      <vt:lpstr>Finding meta-analyses, systematic reviews</vt:lpstr>
      <vt:lpstr>PowerPoint Presentation</vt:lpstr>
      <vt:lpstr>PowerPoint Presentation</vt:lpstr>
      <vt:lpstr>Intuition</vt:lpstr>
      <vt:lpstr>The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Intuition</vt:lpstr>
      <vt:lpstr>The question</vt:lpstr>
      <vt:lpstr>PowerPoint Presentation</vt:lpstr>
      <vt:lpstr>Four “misguided approaches”</vt:lpstr>
      <vt:lpstr>PowerPoint Presentation</vt:lpstr>
      <vt:lpstr>Price sensitivity of preventative health</vt:lpstr>
      <vt:lpstr>What do these three have in common?</vt:lpstr>
      <vt:lpstr>One day in Mindspark</vt:lpstr>
      <vt:lpstr>Testing the mechanism</vt:lpstr>
      <vt:lpstr>Announcements, plan for next classes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Metadata</dc:title>
  <dc:creator>Elizabeth Bond</dc:creator>
  <cp:lastModifiedBy>Andy</cp:lastModifiedBy>
  <cp:revision>177</cp:revision>
  <dcterms:created xsi:type="dcterms:W3CDTF">2019-07-29T16:28:26Z</dcterms:created>
  <dcterms:modified xsi:type="dcterms:W3CDTF">2023-11-28T21:12:03Z</dcterms:modified>
</cp:coreProperties>
</file>